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slideMasters/slideMaster92.xml" ContentType="application/vnd.openxmlformats-officedocument.presentationml.slideMaster+xml"/>
  <Override PartName="/ppt/slides/slide92.xml" ContentType="application/vnd.openxmlformats-officedocument.presentationml.slide+xml"/>
  <Override PartName="/ppt/slideMasters/slideMaster93.xml" ContentType="application/vnd.openxmlformats-officedocument.presentationml.slideMaster+xml"/>
  <Override PartName="/ppt/slides/slide93.xml" ContentType="application/vnd.openxmlformats-officedocument.presentationml.slide+xml"/>
  <Override PartName="/ppt/slideMasters/slideMaster94.xml" ContentType="application/vnd.openxmlformats-officedocument.presentationml.slideMaster+xml"/>
  <Override PartName="/ppt/slides/slide94.xml" ContentType="application/vnd.openxmlformats-officedocument.presentationml.slide+xml"/>
  <Override PartName="/ppt/slideMasters/slideMaster95.xml" ContentType="application/vnd.openxmlformats-officedocument.presentationml.slideMaster+xml"/>
  <Override PartName="/ppt/slides/slide95.xml" ContentType="application/vnd.openxmlformats-officedocument.presentationml.slide+xml"/>
  <Override PartName="/ppt/slideMasters/slideMaster96.xml" ContentType="application/vnd.openxmlformats-officedocument.presentationml.slideMaster+xml"/>
  <Override PartName="/ppt/slides/slide96.xml" ContentType="application/vnd.openxmlformats-officedocument.presentationml.slide+xml"/>
  <Override PartName="/ppt/slideMasters/slideMaster97.xml" ContentType="application/vnd.openxmlformats-officedocument.presentationml.slideMaster+xml"/>
  <Override PartName="/ppt/slides/slide97.xml" ContentType="application/vnd.openxmlformats-officedocument.presentationml.slide+xml"/>
  <Override PartName="/ppt/slideMasters/slideMaster98.xml" ContentType="application/vnd.openxmlformats-officedocument.presentationml.slideMaster+xml"/>
  <Override PartName="/ppt/slides/slide98.xml" ContentType="application/vnd.openxmlformats-officedocument.presentationml.slide+xml"/>
  <Override PartName="/ppt/slideMasters/slideMaster99.xml" ContentType="application/vnd.openxmlformats-officedocument.presentationml.slideMaster+xml"/>
  <Override PartName="/ppt/slides/slide99.xml" ContentType="application/vnd.openxmlformats-officedocument.presentationml.slide+xml"/>
  <Override PartName="/ppt/slideMasters/slideMaster100.xml" ContentType="application/vnd.openxmlformats-officedocument.presentationml.slideMaster+xml"/>
  <Override PartName="/ppt/slides/slide100.xml" ContentType="application/vnd.openxmlformats-officedocument.presentationml.slide+xml"/>
  <Override PartName="/ppt/slideMasters/slideMaster101.xml" ContentType="application/vnd.openxmlformats-officedocument.presentationml.slideMaster+xml"/>
  <Override PartName="/ppt/slides/slide101.xml" ContentType="application/vnd.openxmlformats-officedocument.presentationml.slide+xml"/>
  <Override PartName="/ppt/slideMasters/slideMaster102.xml" ContentType="application/vnd.openxmlformats-officedocument.presentationml.slideMaster+xml"/>
  <Override PartName="/ppt/slides/slide102.xml" ContentType="application/vnd.openxmlformats-officedocument.presentationml.slide+xml"/>
  <Override PartName="/ppt/slideMasters/slideMaster103.xml" ContentType="application/vnd.openxmlformats-officedocument.presentationml.slideMaster+xml"/>
  <Override PartName="/ppt/slides/slide103.xml" ContentType="application/vnd.openxmlformats-officedocument.presentationml.slide+xml"/>
  <Override PartName="/ppt/slideMasters/slideMaster104.xml" ContentType="application/vnd.openxmlformats-officedocument.presentationml.slideMaster+xml"/>
  <Override PartName="/ppt/slides/slide104.xml" ContentType="application/vnd.openxmlformats-officedocument.presentationml.slide+xml"/>
  <Override PartName="/ppt/slideMasters/slideMaster105.xml" ContentType="application/vnd.openxmlformats-officedocument.presentationml.slideMaster+xml"/>
  <Override PartName="/ppt/slides/slide105.xml" ContentType="application/vnd.openxmlformats-officedocument.presentationml.slide+xml"/>
  <Override PartName="/ppt/slideMasters/slideMaster106.xml" ContentType="application/vnd.openxmlformats-officedocument.presentationml.slideMaster+xml"/>
  <Override PartName="/ppt/slides/slide106.xml" ContentType="application/vnd.openxmlformats-officedocument.presentationml.slide+xml"/>
  <Override PartName="/ppt/slideMasters/slideMaster107.xml" ContentType="application/vnd.openxmlformats-officedocument.presentationml.slideMaster+xml"/>
  <Override PartName="/ppt/slides/slide107.xml" ContentType="application/vnd.openxmlformats-officedocument.presentationml.slide+xml"/>
  <Override PartName="/ppt/slideMasters/slideMaster108.xml" ContentType="application/vnd.openxmlformats-officedocument.presentationml.slideMaster+xml"/>
  <Override PartName="/ppt/slides/slide108.xml" ContentType="application/vnd.openxmlformats-officedocument.presentationml.slide+xml"/>
  <Override PartName="/ppt/slideMasters/slideMaster109.xml" ContentType="application/vnd.openxmlformats-officedocument.presentationml.slideMaster+xml"/>
  <Override PartName="/ppt/slides/slide109.xml" ContentType="application/vnd.openxmlformats-officedocument.presentationml.slide+xml"/>
  <Override PartName="/ppt/slideMasters/slideMaster110.xml" ContentType="application/vnd.openxmlformats-officedocument.presentationml.slideMaster+xml"/>
  <Override PartName="/ppt/slides/slide110.xml" ContentType="application/vnd.openxmlformats-officedocument.presentationml.slide+xml"/>
  <Override PartName="/ppt/slideMasters/slideMaster111.xml" ContentType="application/vnd.openxmlformats-officedocument.presentationml.slideMaster+xml"/>
  <Override PartName="/ppt/slides/slide111.xml" ContentType="application/vnd.openxmlformats-officedocument.presentationml.slide+xml"/>
  <Override PartName="/ppt/slideMasters/slideMaster112.xml" ContentType="application/vnd.openxmlformats-officedocument.presentationml.slideMaster+xml"/>
  <Override PartName="/ppt/slides/slide112.xml" ContentType="application/vnd.openxmlformats-officedocument.presentationml.slide+xml"/>
  <Override PartName="/ppt/slideMasters/slideMaster113.xml" ContentType="application/vnd.openxmlformats-officedocument.presentationml.slideMaster+xml"/>
  <Override PartName="/ppt/slides/slide113.xml" ContentType="application/vnd.openxmlformats-officedocument.presentationml.slide+xml"/>
  <Override PartName="/ppt/slideMasters/slideMaster114.xml" ContentType="application/vnd.openxmlformats-officedocument.presentationml.slideMaster+xml"/>
  <Override PartName="/ppt/slides/slide1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</p:sldIdLst>
  <p:notesMasterIdLst>
    <p:notesMasterId r:id="rId1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notesMaster" Target="notesMasters/notesMaster1.xml"/><Relationship Id="rId117" Type="http://schemas.openxmlformats.org/officeDocument/2006/relationships/presProps" Target="presProps.xml"/><Relationship Id="rId118" Type="http://schemas.openxmlformats.org/officeDocument/2006/relationships/viewProps" Target="viewProps.xml"/><Relationship Id="rId119" Type="http://schemas.openxmlformats.org/officeDocument/2006/relationships/theme" Target="theme/theme1.xml"/><Relationship Id="rId1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_rels/notesSlide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2.xml"/>
		</Relationships>
</file>

<file path=ppt/notesSlides/_rels/notesSlide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3.xml"/>
		</Relationships>
</file>

<file path=ppt/notesSlides/_rels/notesSlide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4.xml"/>
		</Relationships>
</file>

<file path=ppt/notesSlides/_rels/notesSlide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5.xml"/>
		</Relationships>
</file>

<file path=ppt/notesSlides/_rels/notesSlide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6.xml"/>
		</Relationships>
</file>

<file path=ppt/notesSlides/_rels/notesSlide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7.xml"/>
		</Relationships>
</file>

<file path=ppt/notesSlides/_rels/notesSlide9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8.xml"/>
		</Relationships>
</file>

<file path=ppt/notesSlides/_rels/notesSlide9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9.xml"/>
		</Relationships>
</file>

<file path=ppt/notesSlides/_rels/notesSlide10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0.xml"/>
		</Relationships>
</file>

<file path=ppt/notesSlides/_rels/notesSlide10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1.xml"/>
		</Relationships>
</file>

<file path=ppt/notesSlides/_rels/notesSlide10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2.xml"/>
		</Relationships>
</file>

<file path=ppt/notesSlides/_rels/notesSlide10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3.xml"/>
		</Relationships>
</file>

<file path=ppt/notesSlides/_rels/notesSlide10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4.xml"/>
		</Relationships>
</file>

<file path=ppt/notesSlides/_rels/notesSlide10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5.xml"/>
		</Relationships>
</file>

<file path=ppt/notesSlides/_rels/notesSlide10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6.xml"/>
		</Relationships>
</file>

<file path=ppt/notesSlides/_rels/notesSlide10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7.xml"/>
		</Relationships>
</file>

<file path=ppt/notesSlides/_rels/notesSlide10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8.xml"/>
		</Relationships>
</file>

<file path=ppt/notesSlides/_rels/notesSlide10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9.xml"/>
		</Relationships>
</file>

<file path=ppt/notesSlides/_rels/notesSlide1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0.xml"/>
		</Relationships>
</file>

<file path=ppt/notesSlides/_rels/notesSlide1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1.xml"/>
		</Relationships>
</file>

<file path=ppt/notesSlides/_rels/notesSlide1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2.xml"/>
		</Relationships>
</file>

<file path=ppt/notesSlides/_rels/notesSlide1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3.xml"/>
		</Relationships>
</file>

<file path=ppt/notesSlides/_rels/notesSlide1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9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0292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99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AITrustED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9144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Trusted AI &amp; Cloud Education for Every Industry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22860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AWS DevOps Engineer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548640" y="31546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99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45-Day Job-Ready Program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94360" y="3886200"/>
            <a:ext cx="1280160" cy="45720"/>
          </a:xfrm>
          <a:prstGeom prst="rect">
            <a:avLst/>
          </a:prstGeom>
          <a:solidFill>
            <a:srgbClr val="146EB4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114800"/>
            <a:ext cx="8686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Linux fundamentals to production-grade CI/CD, containers, Infrastructure as Code and Kubernetes — a complete, hands-on path to your first Cloud / DevOps role.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521208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548640" y="580644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337560" y="521208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67.5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3337560" y="580644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Hours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26480" y="521208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6126480" y="580644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915400" y="521208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8915400" y="580644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Capstone Project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899855" y="635508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www.aitrusted.in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AITrustED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Trusted AI &amp; Cloud Education for Every Industry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7040880" cy="4709160"/>
          </a:xfrm>
          <a:prstGeom prst="roundRect">
            <a:avLst>
              <a:gd name="adj" fmla="val 155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920240"/>
            <a:ext cx="64008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designs and delivers industry-oriented AI, Cloud, and DevOps training for engineering colleges, corporate teams, and career-switchers.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Programs are built around one goal: making learners genuinely job-ready — not just certificate-ready.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module blends conceptual clarity with real hands-on labs mirroring day-one tasks at a DevOps desk.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is refreshed continuously to track the AWS console, tooling versions, and current hiring bar for Cloud/DevOps roles.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 in both classroom (engineering faculty &amp; student batches) and corporate upskilling formats.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863840" y="1600200"/>
            <a:ext cx="3749040" cy="4709160"/>
          </a:xfrm>
          <a:prstGeom prst="roundRect">
            <a:avLst>
              <a:gd name="adj" fmla="val 1951"/>
            </a:avLst>
          </a:prstGeom>
          <a:solidFill>
            <a:srgbClr val="232F3E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138160" y="19202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99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aitrusted.in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138160" y="2423160"/>
            <a:ext cx="32004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Literacy &amp; Prompt Engineering</a:t>
            </a:r>
            <a:endParaRPr lang="en-US" sz="13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AI Enablement Programs</a:t>
            </a:r>
            <a:endParaRPr lang="en-US" sz="13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BI &amp; Data Analytics</a:t>
            </a:r>
            <a:endParaRPr lang="en-US" sz="13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&amp; DevOps (AWS / Azure / GCP)</a:t>
            </a:r>
            <a:endParaRPr lang="en-US" sz="13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Development Programs (FDP)</a:t>
            </a:r>
            <a:endParaRPr lang="en-US" sz="13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Upskilling Cohorts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 Overview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structured, full-time-equivalent path from fundamentals to a portfolio-ready capstone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492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965960"/>
            <a:ext cx="91440" cy="914400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19202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51560" y="228600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 Days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126480" y="1737360"/>
            <a:ext cx="53492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355080" y="1965960"/>
            <a:ext cx="91440" cy="914400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10" name="Text 8"/>
          <p:cNvSpPr/>
          <p:nvPr/>
        </p:nvSpPr>
        <p:spPr>
          <a:xfrm>
            <a:off x="6629400" y="19202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Class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629400" y="228600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Hour 30 Minutes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3337560"/>
            <a:ext cx="53492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77240" y="3566160"/>
            <a:ext cx="91440" cy="914400"/>
          </a:xfrm>
          <a:prstGeom prst="roundRect">
            <a:avLst>
              <a:gd name="adj" fmla="val 50000"/>
            </a:avLst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1051560" y="35204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Duration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51560" y="388620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67.5 Hours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126480" y="3337560"/>
            <a:ext cx="53492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355080" y="3566160"/>
            <a:ext cx="91440" cy="914400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18" name="Text 16"/>
          <p:cNvSpPr/>
          <p:nvPr/>
        </p:nvSpPr>
        <p:spPr>
          <a:xfrm>
            <a:off x="6629400" y="35204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Mode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629400" y="388620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Online / Offline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48640" y="4937760"/>
            <a:ext cx="53492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77240" y="5166360"/>
            <a:ext cx="91440" cy="914400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22" name="Text 20"/>
          <p:cNvSpPr/>
          <p:nvPr/>
        </p:nvSpPr>
        <p:spPr>
          <a:xfrm>
            <a:off x="1051560" y="5120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Style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051560" y="548640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Industry-oriented, Hands-on, Interactive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6126480" y="4937760"/>
            <a:ext cx="53492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355080" y="5166360"/>
            <a:ext cx="91440" cy="914400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26" name="Text 24"/>
          <p:cNvSpPr/>
          <p:nvPr/>
        </p:nvSpPr>
        <p:spPr>
          <a:xfrm>
            <a:off x="6629400" y="5120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Roles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629400" y="548640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AWS DevOps Engineer, Cloud Engineer, Cloud Support Engineer, Junior SRE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Should Attend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for learners starting from basic computer knowledge upward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642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929384"/>
            <a:ext cx="457200" cy="457200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9293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463040" y="1783080"/>
            <a:ext cx="9966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Freshers entering the IT / Cloud job market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679192"/>
            <a:ext cx="110642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77240" y="2825496"/>
            <a:ext cx="457200" cy="45720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8254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463040" y="2679192"/>
            <a:ext cx="9966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Final-year engineering students (CSE, IT, ECE and allied branches)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575304"/>
            <a:ext cx="110642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77240" y="3721608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3721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463040" y="3575304"/>
            <a:ext cx="9966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BCA / B.Sc / MCA graduates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4471416"/>
            <a:ext cx="110642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77240" y="461772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8" name="Text 16"/>
          <p:cNvSpPr/>
          <p:nvPr/>
        </p:nvSpPr>
        <p:spPr>
          <a:xfrm>
            <a:off x="777240" y="4617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63040" y="4471416"/>
            <a:ext cx="9966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professionals switching into DevOps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48640" y="5367528"/>
            <a:ext cx="110642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77240" y="5513832"/>
            <a:ext cx="457200" cy="45720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" y="55138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63040" y="5367528"/>
            <a:ext cx="9966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Anyone with basic computer knowledge and a will to build hands-on skills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This Program Takes You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roles this curriculum prepares you for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49240" cy="1828800"/>
          </a:xfrm>
          <a:prstGeom prst="roundRect">
            <a:avLst>
              <a:gd name="adj" fmla="val 5000"/>
            </a:avLst>
          </a:prstGeom>
          <a:solidFill>
            <a:srgbClr val="2E3F52"/>
          </a:solidFill>
          <a:ln w="19050">
            <a:solidFill>
              <a:srgbClr val="FF99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640080" cy="640080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240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91640" y="228600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AWS DevOps Engineer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126480" y="1920240"/>
            <a:ext cx="5349240" cy="1828800"/>
          </a:xfrm>
          <a:prstGeom prst="roundRect">
            <a:avLst>
              <a:gd name="adj" fmla="val 5000"/>
            </a:avLst>
          </a:prstGeom>
          <a:solidFill>
            <a:srgbClr val="2E3F52"/>
          </a:solidFill>
          <a:ln w="19050">
            <a:solidFill>
              <a:srgbClr val="146EB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46520" y="2240280"/>
            <a:ext cx="640080" cy="64008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2240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269480" y="228600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Cloud Engineer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023360"/>
            <a:ext cx="5349240" cy="1828800"/>
          </a:xfrm>
          <a:prstGeom prst="roundRect">
            <a:avLst>
              <a:gd name="adj" fmla="val 5000"/>
            </a:avLst>
          </a:prstGeom>
          <a:solidFill>
            <a:srgbClr val="2E3F52"/>
          </a:solidFill>
          <a:ln w="19050">
            <a:solidFill>
              <a:srgbClr val="00A89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68680" y="4343400"/>
            <a:ext cx="640080" cy="64008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4343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691640" y="438912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Cloud Support Engineer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6126480" y="4023360"/>
            <a:ext cx="5349240" cy="1828800"/>
          </a:xfrm>
          <a:prstGeom prst="roundRect">
            <a:avLst>
              <a:gd name="adj" fmla="val 5000"/>
            </a:avLst>
          </a:prstGeom>
          <a:solidFill>
            <a:srgbClr val="2E3F52"/>
          </a:solidFill>
          <a:ln w="19050">
            <a:solidFill>
              <a:srgbClr val="B8504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46520" y="434340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8" name="Text 16"/>
          <p:cNvSpPr/>
          <p:nvPr/>
        </p:nvSpPr>
        <p:spPr>
          <a:xfrm>
            <a:off x="6446520" y="4343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7269480" y="438912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Junior Site Reliability Engineer (SRE)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45-Day Program Roadmap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modules, each building directly on the last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2084832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2011680"/>
            <a:ext cx="457200" cy="457200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34440" y="205740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D1-2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85800" y="265176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&amp; AWS Intro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633472" y="2651760"/>
            <a:ext cx="1645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9900"/>
                </a:solidFill>
              </a:rPr>
              <a:t>▸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798064" y="1874520"/>
            <a:ext cx="2084832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935224" y="2011680"/>
            <a:ext cx="457200" cy="45720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2" name="Text 10"/>
          <p:cNvSpPr/>
          <p:nvPr/>
        </p:nvSpPr>
        <p:spPr>
          <a:xfrm>
            <a:off x="2935224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83864" y="205740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D3-7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935224" y="265176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 Admin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882896" y="2651760"/>
            <a:ext cx="1645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9900"/>
                </a:solidFill>
              </a:rPr>
              <a:t>▸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047488" y="1874520"/>
            <a:ext cx="2084832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184648" y="201168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8" name="Text 16"/>
          <p:cNvSpPr/>
          <p:nvPr/>
        </p:nvSpPr>
        <p:spPr>
          <a:xfrm>
            <a:off x="5184648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733288" y="205740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D8-10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184648" y="265176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&amp; GitHub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132320" y="2651760"/>
            <a:ext cx="1645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9900"/>
                </a:solidFill>
              </a:rPr>
              <a:t>▸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296912" y="1874520"/>
            <a:ext cx="2084832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434072" y="201168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24" name="Text 22"/>
          <p:cNvSpPr/>
          <p:nvPr/>
        </p:nvSpPr>
        <p:spPr>
          <a:xfrm>
            <a:off x="7434072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982712" y="205740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D11-18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434072" y="265176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Core Services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381744" y="2651760"/>
            <a:ext cx="1645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9900"/>
                </a:solidFill>
              </a:rPr>
              <a:t>▸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9546336" y="1874520"/>
            <a:ext cx="2084832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9683496" y="2011680"/>
            <a:ext cx="457200" cy="45720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30" name="Text 28"/>
          <p:cNvSpPr/>
          <p:nvPr/>
        </p:nvSpPr>
        <p:spPr>
          <a:xfrm>
            <a:off x="9683496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10232136" y="205740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D19-24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9683496" y="265176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548640" y="4206240"/>
            <a:ext cx="2084832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685800" y="4343400"/>
            <a:ext cx="457200" cy="457200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35" name="Text 33"/>
          <p:cNvSpPr/>
          <p:nvPr/>
        </p:nvSpPr>
        <p:spPr>
          <a:xfrm>
            <a:off x="685800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1234440" y="438912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D25-30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85800" y="498348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Jenkins CI/CD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2633472" y="4983480"/>
            <a:ext cx="1645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9900"/>
                </a:solidFill>
              </a:rPr>
              <a:t>▸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2798064" y="4206240"/>
            <a:ext cx="2084832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2935224" y="4343400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41" name="Text 39"/>
          <p:cNvSpPr/>
          <p:nvPr/>
        </p:nvSpPr>
        <p:spPr>
          <a:xfrm>
            <a:off x="2935224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3483864" y="438912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D31-35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2935224" y="498348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Terraform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4882896" y="4983480"/>
            <a:ext cx="1645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9900"/>
                </a:solidFill>
              </a:rPr>
              <a:t>▸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5047488" y="4206240"/>
            <a:ext cx="2084832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46" name="Shape 44"/>
          <p:cNvSpPr/>
          <p:nvPr/>
        </p:nvSpPr>
        <p:spPr>
          <a:xfrm>
            <a:off x="5184648" y="4343400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47" name="Text 45"/>
          <p:cNvSpPr/>
          <p:nvPr/>
        </p:nvSpPr>
        <p:spPr>
          <a:xfrm>
            <a:off x="5184648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5733288" y="438912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D36-41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5184648" y="498348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Kubernetes</a:t>
            </a:r>
            <a:endParaRPr lang="en-US" sz="1300" dirty="0"/>
          </a:p>
        </p:txBody>
      </p:sp>
      <p:sp>
        <p:nvSpPr>
          <p:cNvPr id="50" name="Text 48"/>
          <p:cNvSpPr/>
          <p:nvPr/>
        </p:nvSpPr>
        <p:spPr>
          <a:xfrm>
            <a:off x="7132320" y="4983480"/>
            <a:ext cx="1645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9900"/>
                </a:solidFill>
              </a:rPr>
              <a:t>▸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7296912" y="4206240"/>
            <a:ext cx="2084832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2" name="Shape 50"/>
          <p:cNvSpPr/>
          <p:nvPr/>
        </p:nvSpPr>
        <p:spPr>
          <a:xfrm>
            <a:off x="7434072" y="434340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53" name="Text 51"/>
          <p:cNvSpPr/>
          <p:nvPr/>
        </p:nvSpPr>
        <p:spPr>
          <a:xfrm>
            <a:off x="7434072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400" dirty="0"/>
          </a:p>
        </p:txBody>
      </p:sp>
      <p:sp>
        <p:nvSpPr>
          <p:cNvPr id="54" name="Text 52"/>
          <p:cNvSpPr/>
          <p:nvPr/>
        </p:nvSpPr>
        <p:spPr>
          <a:xfrm>
            <a:off x="7982712" y="438912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D42-43</a:t>
            </a:r>
            <a:endParaRPr lang="en-US" sz="1100" dirty="0"/>
          </a:p>
        </p:txBody>
      </p:sp>
      <p:sp>
        <p:nvSpPr>
          <p:cNvPr id="55" name="Text 53"/>
          <p:cNvSpPr/>
          <p:nvPr/>
        </p:nvSpPr>
        <p:spPr>
          <a:xfrm>
            <a:off x="7434072" y="498348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&amp; DevSecOps</a:t>
            </a:r>
            <a:endParaRPr lang="en-US" sz="1300" dirty="0"/>
          </a:p>
        </p:txBody>
      </p:sp>
      <p:sp>
        <p:nvSpPr>
          <p:cNvPr id="56" name="Text 54"/>
          <p:cNvSpPr/>
          <p:nvPr/>
        </p:nvSpPr>
        <p:spPr>
          <a:xfrm>
            <a:off x="9381744" y="4983480"/>
            <a:ext cx="1645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9900"/>
                </a:solidFill>
              </a:rPr>
              <a:t>▸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9546336" y="4206240"/>
            <a:ext cx="2084832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8" name="Shape 56"/>
          <p:cNvSpPr/>
          <p:nvPr/>
        </p:nvSpPr>
        <p:spPr>
          <a:xfrm>
            <a:off x="9683496" y="4343400"/>
            <a:ext cx="457200" cy="457200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59" name="Text 57"/>
          <p:cNvSpPr/>
          <p:nvPr/>
        </p:nvSpPr>
        <p:spPr>
          <a:xfrm>
            <a:off x="9683496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400" dirty="0"/>
          </a:p>
        </p:txBody>
      </p:sp>
      <p:sp>
        <p:nvSpPr>
          <p:cNvPr id="60" name="Text 58"/>
          <p:cNvSpPr/>
          <p:nvPr/>
        </p:nvSpPr>
        <p:spPr>
          <a:xfrm>
            <a:off x="10232136" y="438912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D44-45</a:t>
            </a:r>
            <a:endParaRPr lang="en-US" sz="1100" dirty="0"/>
          </a:p>
        </p:txBody>
      </p:sp>
      <p:sp>
        <p:nvSpPr>
          <p:cNvPr id="61" name="Text 59"/>
          <p:cNvSpPr/>
          <p:nvPr/>
        </p:nvSpPr>
        <p:spPr>
          <a:xfrm>
            <a:off x="9683496" y="498348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Capstone &amp; Interview Prep</a:t>
            </a:r>
            <a:endParaRPr lang="en-US" sz="1300" dirty="0"/>
          </a:p>
        </p:txBody>
      </p:sp>
      <p:sp>
        <p:nvSpPr>
          <p:cNvPr id="62" name="Text 6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Every Module Is Structured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reliable rhythm, module after module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1325880" cy="1554480"/>
          </a:xfrm>
          <a:prstGeom prst="roundRect">
            <a:avLst>
              <a:gd name="adj" fmla="val 5517"/>
            </a:avLst>
          </a:prstGeom>
          <a:solidFill>
            <a:srgbClr val="F7F8FA"/>
          </a:solidFill>
          <a:ln w="19050">
            <a:solidFill>
              <a:srgbClr val="FF99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28700" y="2194560"/>
            <a:ext cx="365760" cy="365760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6" name="Text 4"/>
          <p:cNvSpPr/>
          <p:nvPr/>
        </p:nvSpPr>
        <p:spPr>
          <a:xfrm>
            <a:off x="102870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2697480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944145" y="2377440"/>
            <a:ext cx="1325880" cy="1554480"/>
          </a:xfrm>
          <a:prstGeom prst="roundRect">
            <a:avLst>
              <a:gd name="adj" fmla="val 5517"/>
            </a:avLst>
          </a:prstGeom>
          <a:solidFill>
            <a:srgbClr val="F7F8FA"/>
          </a:solidFill>
          <a:ln w="19050">
            <a:solidFill>
              <a:srgbClr val="146EB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424205" y="2194560"/>
            <a:ext cx="365760" cy="36576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0" name="Text 8"/>
          <p:cNvSpPr/>
          <p:nvPr/>
        </p:nvSpPr>
        <p:spPr>
          <a:xfrm>
            <a:off x="2424205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989865" y="2697480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Explanation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3339650" y="2377440"/>
            <a:ext cx="1325880" cy="1554480"/>
          </a:xfrm>
          <a:prstGeom prst="roundRect">
            <a:avLst>
              <a:gd name="adj" fmla="val 5517"/>
            </a:avLst>
          </a:prstGeom>
          <a:solidFill>
            <a:srgbClr val="F7F8FA"/>
          </a:solidFill>
          <a:ln w="19050">
            <a:solidFill>
              <a:srgbClr val="00A89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19710" y="2194560"/>
            <a:ext cx="365760" cy="36576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381971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385370" y="2697480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/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735155" y="2377440"/>
            <a:ext cx="1325880" cy="1554480"/>
          </a:xfrm>
          <a:prstGeom prst="roundRect">
            <a:avLst>
              <a:gd name="adj" fmla="val 5517"/>
            </a:avLst>
          </a:prstGeom>
          <a:solidFill>
            <a:srgbClr val="F7F8FA"/>
          </a:solidFill>
          <a:ln w="19050">
            <a:solidFill>
              <a:srgbClr val="B8504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215215" y="2194560"/>
            <a:ext cx="365760" cy="36576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8" name="Text 16"/>
          <p:cNvSpPr/>
          <p:nvPr/>
        </p:nvSpPr>
        <p:spPr>
          <a:xfrm>
            <a:off x="5215215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780875" y="2697480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Industry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130660" y="2377440"/>
            <a:ext cx="1325880" cy="1554480"/>
          </a:xfrm>
          <a:prstGeom prst="roundRect">
            <a:avLst>
              <a:gd name="adj" fmla="val 5517"/>
            </a:avLst>
          </a:prstGeom>
          <a:solidFill>
            <a:srgbClr val="F7F8FA"/>
          </a:solidFill>
          <a:ln w="19050">
            <a:solidFill>
              <a:srgbClr val="6D2E4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610720" y="2194560"/>
            <a:ext cx="365760" cy="36576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22" name="Text 20"/>
          <p:cNvSpPr/>
          <p:nvPr/>
        </p:nvSpPr>
        <p:spPr>
          <a:xfrm>
            <a:off x="661072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176380" y="2697480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7526165" y="2377440"/>
            <a:ext cx="1325880" cy="1554480"/>
          </a:xfrm>
          <a:prstGeom prst="roundRect">
            <a:avLst>
              <a:gd name="adj" fmla="val 5517"/>
            </a:avLst>
          </a:prstGeom>
          <a:solidFill>
            <a:srgbClr val="F7F8FA"/>
          </a:solidFill>
          <a:ln w="19050">
            <a:solidFill>
              <a:srgbClr val="2C7A5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006225" y="2194560"/>
            <a:ext cx="365760" cy="365760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26" name="Text 24"/>
          <p:cNvSpPr/>
          <p:nvPr/>
        </p:nvSpPr>
        <p:spPr>
          <a:xfrm>
            <a:off x="8006225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571885" y="2697480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Practices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921670" y="2377440"/>
            <a:ext cx="1325880" cy="1554480"/>
          </a:xfrm>
          <a:prstGeom prst="roundRect">
            <a:avLst>
              <a:gd name="adj" fmla="val 5517"/>
            </a:avLst>
          </a:prstGeom>
          <a:solidFill>
            <a:srgbClr val="F7F8FA"/>
          </a:solidFill>
          <a:ln w="19050">
            <a:solidFill>
              <a:srgbClr val="99001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401730" y="2194560"/>
            <a:ext cx="365760" cy="36576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30" name="Text 28"/>
          <p:cNvSpPr/>
          <p:nvPr/>
        </p:nvSpPr>
        <p:spPr>
          <a:xfrm>
            <a:off x="940173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967390" y="2697480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Interview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10317175" y="2377440"/>
            <a:ext cx="1325880" cy="1554480"/>
          </a:xfrm>
          <a:prstGeom prst="roundRect">
            <a:avLst>
              <a:gd name="adj" fmla="val 5517"/>
            </a:avLst>
          </a:prstGeom>
          <a:solidFill>
            <a:srgbClr val="F7F8FA"/>
          </a:solidFill>
          <a:ln w="19050">
            <a:solidFill>
              <a:srgbClr val="5B4B8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797235" y="2194560"/>
            <a:ext cx="365760" cy="365760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34" name="Text 32"/>
          <p:cNvSpPr/>
          <p:nvPr/>
        </p:nvSpPr>
        <p:spPr>
          <a:xfrm>
            <a:off x="10797235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10362895" y="2697480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Quiz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548640" y="448056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topic within a module also covers: definitions, why it's used, an industry use case, CLI commands, common mistakes, security considerations, and cost-optimization notes where relevant.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" cy="6858000"/>
          </a:xfrm>
          <a:prstGeom prst="rect">
            <a:avLst/>
          </a:prstGeom>
          <a:solidFill>
            <a:srgbClr val="2E3F52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2468880"/>
            <a:ext cx="1645920" cy="1645920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46888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42976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46177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1 - 2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749040" y="18288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DevOps &amp; AWS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3749040" y="3063240"/>
            <a:ext cx="1005840" cy="45720"/>
          </a:xfrm>
          <a:prstGeom prst="rect">
            <a:avLst/>
          </a:prstGeom>
          <a:solidFill>
            <a:srgbClr val="FF9900"/>
          </a:solidFill>
          <a:ln/>
        </p:spPr>
      </p:sp>
      <p:sp>
        <p:nvSpPr>
          <p:cNvPr id="9" name="Text 7"/>
          <p:cNvSpPr/>
          <p:nvPr/>
        </p:nvSpPr>
        <p:spPr>
          <a:xfrm>
            <a:off x="3749040" y="333756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DevOps, SDLC, Waterfall vs Agile, Scrum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CI/CD and the DevOps lifecycle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roles, responsibilities &amp; the 2026 roadmap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AWS, global infrastructure, shared responsibility model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DevOps &amp; AWS — Learning Objectives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Foundational vocabulary and mindset every following module builds 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 you can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DevOps is and why organizations adopt it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the SDLC, Waterfall, Agile and Scrum models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CI/CD pipeline and the full DevOps lifecycle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...and apply it hands-on 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core DevOps Engineer responsibilities and 2026 role trends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AWS global infrastructure and the Shared Responsibility Model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an AWS Free Tier account and your first IAM user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DevOps? &amp; the SDLC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= Development + Operations, unified around fast, reliable delivery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in one line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culture and set of practices that unifies software development and IT operations to ship faster, with fewer failures.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used: manual releases were slow and error-prone; DevOps automates build, test, and deployment.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e-commerce platforms deploy dozens of times a day using DevOps pipelines instead of a single risky monthly release.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Development Life Cycle (SDLC)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 -&gt; Design -&gt; Development -&gt; Testing -&gt; Deployment -&gt; Maintenance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compresses and automates the Testing -&gt; Deployment -&gt; Maintenance stages.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consideration: 'Shift Left' means testing and security checks start early in the SDLC, not just before release.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Waterfall vs Agile vs Scrum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 a delivery model shapes how DevOps practices are applied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Waterfall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Sequential phases; each stage completes before the next begins.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 fixed-scope, low-change projects (e.g. regulated hardware builds).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mistake: applying Waterfall thinking to fast-moving cloud products causes slow releases.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 &amp; Scrum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Agile: iterative delivery in small increments with continuous feedback.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Scrum: a specific Agile framework - Sprints, Daily Stand-ups, Sprint Review, Retrospective.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most SaaS teams run 2-week Scrum sprints feeding a CI/CD pipeline.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CI/CD &amp; the DevOps Lifecycle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Integration and Continuous Delivery/Deployment in practice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193292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8" name="Text 6"/>
          <p:cNvSpPr/>
          <p:nvPr/>
        </p:nvSpPr>
        <p:spPr>
          <a:xfrm>
            <a:off x="1193292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240280" y="2834640"/>
            <a:ext cx="-3483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1891894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536546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13" name="Text 11"/>
          <p:cNvSpPr/>
          <p:nvPr/>
        </p:nvSpPr>
        <p:spPr>
          <a:xfrm>
            <a:off x="2536546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983334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3583534" y="2834640"/>
            <a:ext cx="-3483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3235147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879799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18" name="Text 16"/>
          <p:cNvSpPr/>
          <p:nvPr/>
        </p:nvSpPr>
        <p:spPr>
          <a:xfrm>
            <a:off x="3879799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326587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4926787" y="2834640"/>
            <a:ext cx="-3483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4578401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5223053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23" name="Text 21"/>
          <p:cNvSpPr/>
          <p:nvPr/>
        </p:nvSpPr>
        <p:spPr>
          <a:xfrm>
            <a:off x="5223053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669841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6270041" y="2834640"/>
            <a:ext cx="-3483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5921654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566306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28" name="Text 26"/>
          <p:cNvSpPr/>
          <p:nvPr/>
        </p:nvSpPr>
        <p:spPr>
          <a:xfrm>
            <a:off x="6566306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013094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7613294" y="2834640"/>
            <a:ext cx="-3483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31" name="Shape 29"/>
          <p:cNvSpPr/>
          <p:nvPr/>
        </p:nvSpPr>
        <p:spPr>
          <a:xfrm>
            <a:off x="7264908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7909560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33" name="Text 31"/>
          <p:cNvSpPr/>
          <p:nvPr/>
        </p:nvSpPr>
        <p:spPr>
          <a:xfrm>
            <a:off x="7909560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7356348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8956548" y="2834640"/>
            <a:ext cx="-3483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36" name="Shape 34"/>
          <p:cNvSpPr/>
          <p:nvPr/>
        </p:nvSpPr>
        <p:spPr>
          <a:xfrm>
            <a:off x="8608162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9252814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38" name="Text 36"/>
          <p:cNvSpPr/>
          <p:nvPr/>
        </p:nvSpPr>
        <p:spPr>
          <a:xfrm>
            <a:off x="9252814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8699602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</a:t>
            </a:r>
            <a:endParaRPr lang="en-US" sz="1250" dirty="0"/>
          </a:p>
        </p:txBody>
      </p:sp>
      <p:sp>
        <p:nvSpPr>
          <p:cNvPr id="40" name="Text 38"/>
          <p:cNvSpPr/>
          <p:nvPr/>
        </p:nvSpPr>
        <p:spPr>
          <a:xfrm>
            <a:off x="10299802" y="2834640"/>
            <a:ext cx="-3483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41" name="Shape 39"/>
          <p:cNvSpPr/>
          <p:nvPr/>
        </p:nvSpPr>
        <p:spPr>
          <a:xfrm>
            <a:off x="9951415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10596067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43" name="Text 41"/>
          <p:cNvSpPr/>
          <p:nvPr/>
        </p:nvSpPr>
        <p:spPr>
          <a:xfrm>
            <a:off x="10596067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10042855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</a:t>
            </a:r>
            <a:endParaRPr lang="en-US" sz="1250" dirty="0"/>
          </a:p>
        </p:txBody>
      </p:sp>
      <p:sp>
        <p:nvSpPr>
          <p:cNvPr id="45" name="Text 43"/>
          <p:cNvSpPr/>
          <p:nvPr/>
        </p:nvSpPr>
        <p:spPr>
          <a:xfrm>
            <a:off x="548640" y="4206240"/>
            <a:ext cx="11064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 (Continuous Integration): every code commit is automatically built and tested.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 (Continuous Delivery/Deployment): tested builds are automatically released to staging or production.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a Jenkins pipeline triggers on every GitHub push, runs unit tests, then deploys to a staging environment automatically.</a:t>
            </a:r>
            <a:endParaRPr lang="en-US" sz="1350" dirty="0"/>
          </a:p>
        </p:txBody>
      </p:sp>
      <p:sp>
        <p:nvSpPr>
          <p:cNvPr id="46" name="Text 44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DevOps Roles &amp; the 2026 Roadmap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a DevOps Engineer sits, and how the role is evolving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2130552"/>
            <a:ext cx="128016" cy="128016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8" name="Text 6"/>
          <p:cNvSpPr/>
          <p:nvPr/>
        </p:nvSpPr>
        <p:spPr>
          <a:xfrm>
            <a:off x="1078992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Responsibilities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CI/CD pipeline design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 automation (IaC)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&amp; alerting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response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45152" y="2130552"/>
            <a:ext cx="128016" cy="128016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Roles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45152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Engineer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Reliability Engineer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Engineer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Engineer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93024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67344" y="2130552"/>
            <a:ext cx="128016" cy="128016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16" name="Text 14"/>
          <p:cNvSpPr/>
          <p:nvPr/>
        </p:nvSpPr>
        <p:spPr>
          <a:xfrm>
            <a:off x="8723376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Roadmap Trends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67344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Engineering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GitOps &amp; policy-as-code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AI-assisted operations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FinOps / cost governance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AWS Introduction &amp; Global Infrastructure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building blocks every later module depends 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at a glance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AWS: on-demand cloud computing platform - compute, storage, networking, databases, and 200+ services.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Infrastructure: Regions (geographic areas) each with multiple Availability Zones (isolated data centers).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deploying across Availability Zones gives high availability if one data center fails.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Responsibility Model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secures 'the cloud' - hardware, network, facilities, virtualization layer.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secure 'in the cloud' - your data, IAM permissions, OS patching, application configuration.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mistake: assuming AWS automatically secures your S3 buckets or IAM permissions - it does not.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Hands-On Lab: AWS Account Setup &amp; IAM User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a working, secured AWS login before touching any service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2057400"/>
            <a:ext cx="457200" cy="457200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up for an AWS Free Tier account using a personal email and enable MFA on the root user.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16052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43400" y="2057400"/>
            <a:ext cx="457200" cy="457200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12" name="Text 10"/>
          <p:cNvSpPr/>
          <p:nvPr/>
        </p:nvSpPr>
        <p:spPr>
          <a:xfrm>
            <a:off x="434340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4340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IAM and create a new administrative user - never use the root account for daily work.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77240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0" y="2057400"/>
            <a:ext cx="457200" cy="457200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16" name="Text 14"/>
          <p:cNvSpPr/>
          <p:nvPr/>
        </p:nvSpPr>
        <p:spPr>
          <a:xfrm>
            <a:off x="795528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95528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 the AdministratorAccess policy (for the lab environment) and generate console + CLI credentials.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1138428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11567160" y="2057400"/>
            <a:ext cx="457200" cy="457200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20" name="Text 18"/>
          <p:cNvSpPr/>
          <p:nvPr/>
        </p:nvSpPr>
        <p:spPr>
          <a:xfrm>
            <a:off x="1156716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56716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and configure the AWS CLI locally with `aws configure`, then verify with `aws sts get-caller-identity`.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DevOps &amp; AWS — Best Practices &amp; Pitfalls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21792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5623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6" name="Text 4"/>
          <p:cNvSpPr/>
          <p:nvPr/>
        </p:nvSpPr>
        <p:spPr>
          <a:xfrm>
            <a:off x="112471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MFA on the root account immediately after sign-up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individual IAM users - never share root credentials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 repetitive release steps instead of manual runbooks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'DevOps' as a culture shift, not just a toolchain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56232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9" name="Text 7"/>
          <p:cNvSpPr/>
          <p:nvPr/>
        </p:nvSpPr>
        <p:spPr>
          <a:xfrm>
            <a:off x="679399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to Avoid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3796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the root account for everyday tasks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budget alerts on a new Free Tier account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Agile automatically means 'no documentation'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CI (integration) with CD (delivery/deployment)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DevOps &amp; AWS — Interview Questions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1901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problem does DevOps actually solve?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removes the hand-off friction between Dev and Ops teams, replacing slow manual releases with automated, tested, repeatable pipelines.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971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3044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Difference between Continuous Delivery and Continuous Deployment?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stops at a manual approval gate before production; Deployment pushes every passing build straight to production automatically.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4114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77240" y="4187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AWS Shared Responsibility Model in one sentence.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secures the underlying cloud infrastructure; the customer is responsible for securing their data, access, and configuration within it.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5257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77240" y="5330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use multiple Availability Zones?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survive the failure of a single data center by spreading redundant resources across physically isolated facilities in the same Region.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DevOps &amp; AWS — Summary &amp; Quiz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8" name="Text 6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unifies Dev and Ops around fast, automated, reliable delivery.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Agile/Scrum provide the iterative cadence DevOps pipelines automate.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CI/CD automates build, test, and release.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Regions and AZs are the foundation of highly available architecture.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is a shared responsibility between AWS and you.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11" name="Text 9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Quiz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What does the 'CI' in CI/CD stand for, and what problem does it solve?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Name the four Scrum ceremonies.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What is an Availability Zone, and why do architectures use more than one?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Under the Shared Responsibility Model, who patches your EC2 operating system?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Why should you avoid using the AWS root account daily?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" cy="6858000"/>
          </a:xfrm>
          <a:prstGeom prst="rect">
            <a:avLst/>
          </a:prstGeom>
          <a:solidFill>
            <a:srgbClr val="2E3F52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2468880"/>
            <a:ext cx="1645920" cy="164592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46888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42976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46177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46E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3 - 7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749040" y="18288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Linux Administration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3749040" y="3063240"/>
            <a:ext cx="1005840" cy="45720"/>
          </a:xfrm>
          <a:prstGeom prst="rect">
            <a:avLst/>
          </a:prstGeom>
          <a:solidFill>
            <a:srgbClr val="146EB4"/>
          </a:solidFill>
          <a:ln/>
        </p:spPr>
      </p:sp>
      <p:sp>
        <p:nvSpPr>
          <p:cNvPr id="9" name="Text 7"/>
          <p:cNvSpPr/>
          <p:nvPr/>
        </p:nvSpPr>
        <p:spPr>
          <a:xfrm>
            <a:off x="3749040" y="333756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 architecture, file system, essential commands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Users, groups, permissions, processes &amp; services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SSH, SCP, cron jobs, package management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Shell scripting basics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Linux Administration — Learning Objectives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AWS EC2 instance you touch runs on Linux - this is the daily-driver skillset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 you can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Navigate the Linux file system and kernel/shell architecture confidently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essential file, process, and network commands from the terminal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users, groups, and file permissions securely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...and apply it hands-on 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services and schedule jobs with cron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to remote servers with SSH/SCP and manage packages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 basic Bash script to automate a repeatable task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Linux Architecture &amp; File System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what's under the hood before running commands blindly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Kernel: manages hardware, memory, and processes.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Shell (Bash): the command interpreter between you and the kernel.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used: nearly all cloud servers (including EC2) run Linux for its stability and open licensing.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System Hierarchy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(root), /home, /etc (configs), /var (logs), /bin, /usr, /tmp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is a file - devices, sockets, and processes included.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application logs almost always live under /var/log for centralized monitoring tools to scrape.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Essential Commands Cheat-Sheet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muscle-memory commands used every single day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8" name="Text 6"/>
          <p:cNvSpPr/>
          <p:nvPr/>
        </p:nvSpPr>
        <p:spPr>
          <a:xfrm>
            <a:off x="1078992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Navigation &amp; Files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ls, cd, pwd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cp, mv, rm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mkdir, touch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cat, less, tail -f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45152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&amp; Text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45152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grep, find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awk, sed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wc, sort, uniq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chmod, chown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93024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67344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6" name="Text 14"/>
          <p:cNvSpPr/>
          <p:nvPr/>
        </p:nvSpPr>
        <p:spPr>
          <a:xfrm>
            <a:off x="8723376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&amp; Network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67344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top, ps, df -h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-m, uptime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curl, wget, netstat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systemctl status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Users, Groups, Permissions &amp; Processes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control and runtime visibility - core to securing any server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Users, Groups &amp; Permissions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useradd, usermod, groupadd manage identities.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rwx permissions for owner / group / others; chmod 750 restricts access tightly.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consideration: never chmod 777 in production - it grants world write access.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Processes &amp; Services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 aux / top show running processes and resource use.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systemctl start|stop|enable manages background services (e.g. nginx, docker).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mistake: killing a process with SIGKILL (-9) before trying a graceful SIGTERM.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SSH, SCP, Cron &amp; Package Management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access, scheduled automation, and installing software safely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SSH, SCP &amp; Packages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 user@host for secure remote login using key-pairs (never passwords in production).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scp file.txt user@host:/path copies files securely over SSH.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apt/yum install manages packages; always apt update before installing.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 Jobs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crontab -e schedules recurring tasks, e.g. `0 2 * * * /scripts/backup.sh` runs nightly at 2 AM.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log rotation and database backup scripts are almost always cron-driven.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practice: redirect cron output to a log file so failures are visible.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Shell Scripting Basics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repetitive manual steps into a reusable script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193292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8" name="Text 6"/>
          <p:cNvSpPr/>
          <p:nvPr/>
        </p:nvSpPr>
        <p:spPr>
          <a:xfrm>
            <a:off x="1193292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#!/bin/bash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240280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6E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2429195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073847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13" name="Text 11"/>
          <p:cNvSpPr/>
          <p:nvPr/>
        </p:nvSpPr>
        <p:spPr>
          <a:xfrm>
            <a:off x="3073847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520635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120835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6E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4309750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954402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18" name="Text 16"/>
          <p:cNvSpPr/>
          <p:nvPr/>
        </p:nvSpPr>
        <p:spPr>
          <a:xfrm>
            <a:off x="4954402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1190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Conditionals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001390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6E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6190305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834957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23" name="Text 21"/>
          <p:cNvSpPr/>
          <p:nvPr/>
        </p:nvSpPr>
        <p:spPr>
          <a:xfrm>
            <a:off x="6834957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281745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Loops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7881945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6E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8070860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8715512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28" name="Text 26"/>
          <p:cNvSpPr/>
          <p:nvPr/>
        </p:nvSpPr>
        <p:spPr>
          <a:xfrm>
            <a:off x="8715512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162300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Functions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9762500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6E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31" name="Shape 29"/>
          <p:cNvSpPr/>
          <p:nvPr/>
        </p:nvSpPr>
        <p:spPr>
          <a:xfrm>
            <a:off x="9951415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10596067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33" name="Text 31"/>
          <p:cNvSpPr/>
          <p:nvPr/>
        </p:nvSpPr>
        <p:spPr>
          <a:xfrm>
            <a:off x="10596067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0042855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 codes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548640" y="4206240"/>
            <a:ext cx="11064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script starts with a shebang (#!/bin/bash) telling the OS which interpreter to use.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a backup script checks disk space (conditional), loops through directories, and exits non-zero on failure so monitoring tools can alert on it.</a:t>
            </a:r>
            <a:endParaRPr lang="en-US" sz="1350" dirty="0"/>
          </a:p>
        </p:txBody>
      </p:sp>
      <p:sp>
        <p:nvSpPr>
          <p:cNvPr id="36" name="Text 34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Hands-On Lab: Linux on AWS EC2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hands-on labs building real server-admin muscle memory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260604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2057400"/>
            <a:ext cx="457200" cy="45720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2651760"/>
            <a:ext cx="2240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an EC2 instance (Amazon Linux/Ubuntu) from the AWS Console with a key-pair.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383280" y="1874520"/>
            <a:ext cx="260604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566160" y="2057400"/>
            <a:ext cx="457200" cy="45720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2" name="Text 10"/>
          <p:cNvSpPr/>
          <p:nvPr/>
        </p:nvSpPr>
        <p:spPr>
          <a:xfrm>
            <a:off x="356616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66160" y="2651760"/>
            <a:ext cx="2240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 into the instance from your local terminal using the downloaded .pem key.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17920" y="1874520"/>
            <a:ext cx="260604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400800" y="2057400"/>
            <a:ext cx="457200" cy="45720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00800" y="2651760"/>
            <a:ext cx="2240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and start the Apache web server; confirm it's reachable over HTTP.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9052560" y="1874520"/>
            <a:ext cx="260604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9235440" y="2057400"/>
            <a:ext cx="457200" cy="45720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20" name="Text 18"/>
          <p:cNvSpPr/>
          <p:nvPr/>
        </p:nvSpPr>
        <p:spPr>
          <a:xfrm>
            <a:off x="923544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235440" y="2651760"/>
            <a:ext cx="2240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two Linux users with restricted permissions and test access boundaries.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4206240"/>
            <a:ext cx="260604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31520" y="4389120"/>
            <a:ext cx="457200" cy="45720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24" name="Text 22"/>
          <p:cNvSpPr/>
          <p:nvPr/>
        </p:nvSpPr>
        <p:spPr>
          <a:xfrm>
            <a:off x="731520" y="4389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31520" y="4983480"/>
            <a:ext cx="2240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and cron-schedule a Bash script that backs up a directory nightly.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Linux Administration — Best Practices &amp; Pitfalls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21792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5623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6" name="Text 4"/>
          <p:cNvSpPr/>
          <p:nvPr/>
        </p:nvSpPr>
        <p:spPr>
          <a:xfrm>
            <a:off x="112471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SSH key-pairs, disable password authentication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principle of least privilege on file permissions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 routine maintenance with cron + scripts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packages patched with regular apt/yum updates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56232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9" name="Text 7"/>
          <p:cNvSpPr/>
          <p:nvPr/>
        </p:nvSpPr>
        <p:spPr>
          <a:xfrm>
            <a:off x="679399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to Avoid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3796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production services as the root user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chmod 777 as a quick 'fix' for permission errors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cron job failures because output isn't logged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Editing production configs without a backup copy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Linux Administration — Interview Questions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1901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146E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you check disk space and memory usage on Linux?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 -h shows disk space per filesystem; free -m shows memory usage in megabytes.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971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3044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146E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the difference between a hard link and a soft (symbolic) link?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hard link points directly to the same inode as the original file; a symlink is a separate file that references the original's path.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4114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77240" y="4187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146E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would you find all files modified in the last 24 hours?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/ -mtime -1 searches the filesystem for files modified within the last day.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5257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77240" y="5330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146E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prefer SSH keys over password authentication?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Keys are far harder to brute-force, can't be reused across accidental leaks the same way passwords are, and support automation without storing secrets in scripts.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Linux Administration — Summary &amp; Quiz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8" name="Text 6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 is the OS foundation for almost every cloud server.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Permissions and user/group management enforce least privilege.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SSH/SCP enable secure remote access and file transfer.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 automates recurring operational tasks.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Shell scripts turn manual runbooks into repeatable automation.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1" name="Text 9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Quiz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What command shows real-time process and CPU usage?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How do you grant execute permission to a script's owner only?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What's the cron syntax for 'every day at 2 AM'?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Which command copies a file to a remote server over SSH?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Why should cron script output be redirected to a log file?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" cy="6858000"/>
          </a:xfrm>
          <a:prstGeom prst="rect">
            <a:avLst/>
          </a:prstGeom>
          <a:solidFill>
            <a:srgbClr val="2E3F52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2468880"/>
            <a:ext cx="1645920" cy="1645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46888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42976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46177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8 - 10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749040" y="18288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Git &amp; GitHub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3749040" y="3063240"/>
            <a:ext cx="1005840" cy="457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9" name="Text 7"/>
          <p:cNvSpPr/>
          <p:nvPr/>
        </p:nvSpPr>
        <p:spPr>
          <a:xfrm>
            <a:off x="3749040" y="333756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control fundamentals &amp; the Git workflow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Clone, commit, push, pull, branch, merge, rebase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 resolution &amp; Pull Requests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 collaboration for teams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Git &amp; GitHub — Learning Objectives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is the substrate every CI/CD pipeline in this course triggers from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 you can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version control is non-negotiable in modern engineering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 the full local Git workflow: clone, commit, push, pull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branches and merge or rebase them safely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...and apply it hands-on 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 merge conflicts confidently instead of fearing them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Open, review, and merge Pull Requests on GitHub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GitHub profile that doubles as a portfolio for job applications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Version Control &amp; the Git Workflow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every team - and every pipeline - starts here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Version Control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Tracks every change to code with full history and attribution.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used: enables safe collaboration, rollback, and audit trails.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a bad deploy is rolled back in seconds via `git revert`, not hours of manual fixes.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Workflow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init/clone -&gt; git add -&gt; git commit -&gt; git push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pull fetches and merges remote changes into your local branch.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mistake: committing directly to `main` instead of a feature branch.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Branching, Merging &amp; Rebasing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 operations every Git workflow revolves around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2130552"/>
            <a:ext cx="128016" cy="128016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8" name="Text 6"/>
          <p:cNvSpPr/>
          <p:nvPr/>
        </p:nvSpPr>
        <p:spPr>
          <a:xfrm>
            <a:off x="1078992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branch feature-x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checkout -b feature-x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Isolates in-progress work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45152" y="2130552"/>
            <a:ext cx="128016" cy="128016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Merge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45152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merge feature-x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Combines histories, keeps all commits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 for shared branches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93024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67344" y="2130552"/>
            <a:ext cx="128016" cy="128016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6" name="Text 14"/>
          <p:cNvSpPr/>
          <p:nvPr/>
        </p:nvSpPr>
        <p:spPr>
          <a:xfrm>
            <a:off x="8723376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Rebase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67344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rebase main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Replays commits for a linear history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rebasing shared branches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Conflict Resolution &amp; Pull Requests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most beginners lose confidence - and how to gain it back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Resolving Conflicts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Conflicts appear as &lt;&lt;&lt;&lt;&lt;&lt;&lt; / ======= / &gt;&gt;&gt;&gt;&gt;&gt;&gt; markers in the file.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Manually choose the correct code, remove markers, then `git add` and commit.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practice: pull frequently and keep branches short-lived to minimize conflicts.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Requests (PRs)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 proposes merging a feature branch into main, with review and CI checks attached.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PRs typically require at least one approval and a passing pipeline before merge.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 Collaboration: Issues, PR templates, and code owners keep teams aligned.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Hands-On Lab: Team Git Collaboration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Practicing the exact workflow used on a real engineering team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205740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Fork a shared repository and clone it locally.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16052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43400" y="205740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/>
          <p:nvPr/>
        </p:nvSpPr>
        <p:spPr>
          <a:xfrm>
            <a:off x="434340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4340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feature branch, make changes, and open a Pull Request.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77240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0" y="205740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6" name="Text 14"/>
          <p:cNvSpPr/>
          <p:nvPr/>
        </p:nvSpPr>
        <p:spPr>
          <a:xfrm>
            <a:off x="795528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95528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Deliberately create and then resolve a merge conflict with a teammate's branch.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1138428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11567160" y="205740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20" name="Text 18"/>
          <p:cNvSpPr/>
          <p:nvPr/>
        </p:nvSpPr>
        <p:spPr>
          <a:xfrm>
            <a:off x="1156716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56716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 a polished GitHub profile README as your portfolio.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Git &amp; GitHub — Best Practices &amp; Pitfalls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21792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5623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6" name="Text 4"/>
          <p:cNvSpPr/>
          <p:nvPr/>
        </p:nvSpPr>
        <p:spPr>
          <a:xfrm>
            <a:off x="112471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 small, focused changes with clear messages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work in feature branches, never on main directly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before you push to reduce conflicts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Pull Requests for review, even solo projects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56232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9" name="Text 7"/>
          <p:cNvSpPr/>
          <p:nvPr/>
        </p:nvSpPr>
        <p:spPr>
          <a:xfrm>
            <a:off x="679399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to Avoid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3796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Force-pushing to a shared branch without warning teammates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Committing secrets or .env files into the repo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Rebasing a branch other people are actively using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vague commit messages like 'fix stuff'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Git &amp; GitHub — Interview Questions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1901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the difference between git merge and git rebase?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Merge preserves both histories and adds a merge commit; rebase replays your commits on top of the target branch for a linear, cleaner history.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971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3044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you undo a commit that's already been pushed?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revert creates a new commit undoing the changes safely; resetting and force-pushing rewrites history and is riskier on shared branches.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4114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77240" y="4187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causes a merge conflict?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can't automatically reconcile two branches because the same lines were changed differently in each - manual resolution is required.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5257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77240" y="5330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the purpose of a Pull Request?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a review gate: teammates and automated CI checks validate the change before it's merged into the shared branch.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Git &amp; GitHub — Summary &amp; Quiz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8" name="Text 6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tracks every change with full, auditable history.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branches isolate work until it's ready to merge.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Merge conflicts are normal and resolvable, not something to fear.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Requests add review and CI gates before code reaches main.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strong GitHub profile is itself a hiring asset.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1" name="Text 9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Quiz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What command creates and switches to a new branch in one step?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What do the &lt;&lt;&lt;&lt;&lt;&lt;&lt; markers in a file indicate?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Why is rebasing a shared branch risky?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What typically must pass before a PR can be merged?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Name one reason to avoid committing directly to main.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" cy="6858000"/>
          </a:xfrm>
          <a:prstGeom prst="rect">
            <a:avLst/>
          </a:prstGeom>
          <a:solidFill>
            <a:srgbClr val="2E3F52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2468880"/>
            <a:ext cx="1645920" cy="164592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46888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42976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46177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11 - 18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749040" y="18288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AWS Core Services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3749040" y="3063240"/>
            <a:ext cx="1005840" cy="45720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9" name="Text 7"/>
          <p:cNvSpPr/>
          <p:nvPr/>
        </p:nvSpPr>
        <p:spPr>
          <a:xfrm>
            <a:off x="3749040" y="333756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IAM, EC2, EBS &amp; Security Groups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VPC, Subnets, Route Tables, IGW, NAT, Elastic IP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Load Balancer &amp; Auto Scaling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S3, RDS, CloudWatch, SNS, SQS, Parameter Store, Secrets Manager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AWS Core Services — Learning Objectives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biggest module - the AWS services that make up 80% of real DevOps day-to-day work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 you can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 accounts and resources correctly with IAM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Launch, size, and attach storage to EC2 instances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 custom VPC with public and private subnets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...and apply it hands-on 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traffic safely with Security Groups, IGW, and NAT Gateway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 load and auto-scale a web tier with ALB + Auto Scaling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S3, RDS, CloudWatch, SNS/SQS, and secrets services correctly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IAM &amp; EC2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Identity, access control, and your first compute resource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IAM (Identity &amp; Access Management)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Users, Groups, Roles, and Policies (JSON documents defining allow/deny actions).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used: enforces least-privilege access to every AWS resource.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practice: attach policies to Roles/Groups, not individual users directly.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EC2 &amp; EBS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EC2: resizable virtual servers billed by instance type and hour/second.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EBS: persistent block storage volumes attached to an EC2 instance.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tip: stop (don't just leave running) idle EC2 instances outside business hours.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Security Groups &amp; VPC Networking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firewall rules and network fabric everything else sits inside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Groups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Stateful, instance-level virtual firewalls - allow rules only, no explicit deny.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a web server SG allows inbound 443 from anywhere but SSH (22) only from a bastion host IP.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mistake: opening port 22 or 3389 to 0.0.0.0/0 in production.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VPC, Subnets &amp; Route Tables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VPC: your own isolated virtual network within an AWS Region.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subnet routes to an Internet Gateway; private subnet does not.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tables decide where each subnet's traffic goes next.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Internet Gateway, NAT Gateway &amp; Elastic IP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traffic in and out safely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Gateway (IGW)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Attached to the VPC; allows public subnet resources direct internet access.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for any resource that needs a public IP to be reachable.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 Gateway &amp; Elastic IP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 Gateway: lets private-subnet instances reach the internet (e.g. for updates) without being reachable from it.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 IP: a static public IP you can remap between instances.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consideration: NAT Gateways bill hourly plus per-GB - a common surprise line item.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Architecture: Highly Available Web Application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reference architecture this module builds toward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193292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8" name="Text 6"/>
          <p:cNvSpPr/>
          <p:nvPr/>
        </p:nvSpPr>
        <p:spPr>
          <a:xfrm>
            <a:off x="1193292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53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240280" y="2834640"/>
            <a:ext cx="6590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2899334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543986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13" name="Text 11"/>
          <p:cNvSpPr/>
          <p:nvPr/>
        </p:nvSpPr>
        <p:spPr>
          <a:xfrm>
            <a:off x="3543986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990774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ALB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590974" y="2834640"/>
            <a:ext cx="6590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5250028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894680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18" name="Text 16"/>
          <p:cNvSpPr/>
          <p:nvPr/>
        </p:nvSpPr>
        <p:spPr>
          <a:xfrm>
            <a:off x="5894680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341468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Scaling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(EC2)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941668" y="2834640"/>
            <a:ext cx="6590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7600721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245373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23" name="Text 21"/>
          <p:cNvSpPr/>
          <p:nvPr/>
        </p:nvSpPr>
        <p:spPr>
          <a:xfrm>
            <a:off x="8245373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692161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RDS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(Multi-AZ)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292361" y="2834640"/>
            <a:ext cx="6590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9951415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10596067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28" name="Text 26"/>
          <p:cNvSpPr/>
          <p:nvPr/>
        </p:nvSpPr>
        <p:spPr>
          <a:xfrm>
            <a:off x="10596067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0042855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CloudWatch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548640" y="4206240"/>
            <a:ext cx="11064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Load Balancer distributes traffic across EC2 instances in multiple Availability Zones.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Scaling Group adds/removes instances automatically based on load, keeping cost and performance balanced.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this is the standard pattern behind most production web tiers on AWS, from startups to enterprises.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Storage, Database &amp; Messaging Services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services that hold and move your application's data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8" name="Text 6"/>
          <p:cNvSpPr/>
          <p:nvPr/>
        </p:nvSpPr>
        <p:spPr>
          <a:xfrm>
            <a:off x="1078992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 (Storage)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 storage, 11 9's durability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website hosting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Lifecycle rules for cost control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45152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RDS (Database)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45152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MySQL/Postgres/etc.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Multi-AZ for automatic failover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backups &amp; patching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93024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67344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6" name="Text 14"/>
          <p:cNvSpPr/>
          <p:nvPr/>
        </p:nvSpPr>
        <p:spPr>
          <a:xfrm>
            <a:off x="8723376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CloudWatch / SNS / SQS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67344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CloudWatch: metrics, logs, alarms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SNS: pub/sub notifications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SQS: decoupling via message queues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Parameter Store &amp; Secrets Manager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hard-code a credential into your code or pipeline again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Manager Parameter Store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Stores configuration values and (optionally encrypted) secrets as key-value pairs.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tier available; ideal for non-rotating configuration values.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Secrets Manager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Purpose-built for credentials - supports automatic rotation.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consideration: reference secrets by ARN in code/pipelines, never paste plaintext values into a repo.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an RDS password is stored in Secrets Manager and rotated every 30 days automatically.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Hands-On Lab: Build a Highly Available Web App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flagship lab of the entire AWS Core Services module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205740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and build a custom VPC with public and private subnets across two AZs.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16052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43400" y="205740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2" name="Text 10"/>
          <p:cNvSpPr/>
          <p:nvPr/>
        </p:nvSpPr>
        <p:spPr>
          <a:xfrm>
            <a:off x="434340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4340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EC2 instances in an Auto Scaling Group behind an Application Load Balancer.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77240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0" y="205740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6" name="Text 14"/>
          <p:cNvSpPr/>
          <p:nvPr/>
        </p:nvSpPr>
        <p:spPr>
          <a:xfrm>
            <a:off x="795528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95528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 a static site on S3 and connect it to the same architecture.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1138428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11567160" y="205740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20" name="Text 18"/>
          <p:cNvSpPr/>
          <p:nvPr/>
        </p:nvSpPr>
        <p:spPr>
          <a:xfrm>
            <a:off x="1156716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56716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 CloudWatch alarms to monitor CPU and trigger scaling policies.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AWS Core Services — Best Practices &amp; Pitfalls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21792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5623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6" name="Text 4"/>
          <p:cNvSpPr/>
          <p:nvPr/>
        </p:nvSpPr>
        <p:spPr>
          <a:xfrm>
            <a:off x="112471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least-privilege IAM policies scoped to specific resources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databases in private subnets, never publicly exposed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Multi-AZ for production RDS instances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all secrets in Secrets Manager, not environment files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56232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9" name="Text 7"/>
          <p:cNvSpPr/>
          <p:nvPr/>
        </p:nvSpPr>
        <p:spPr>
          <a:xfrm>
            <a:off x="679399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to Avoid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3796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Opening Security Groups to 0.0.0.0/0 for convenience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Leaving unattached EBS volumes and Elastic IPs running (billed)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CloudWatch alarms until after an incident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Hard-coding access keys directly in application code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9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AWS Core Services — Interview Questions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1901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the difference between a Security Group and a Network ACL?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Groups are stateful and operate at the instance level (allow rules only); NACLs are stateless and operate at the subnet level (allow and deny rules).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971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3044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a private subnet need a NAT Gateway?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instances without public IPs can reach the internet for updates while remaining unreachable from inbound internet traffic.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4114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77240" y="4187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an Auto Scaling Group decide to add instances?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evaluates a scaling policy, typically tied to a CloudWatch alarm such as average CPU utilization crossing a threshold.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5257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77240" y="5330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should application secrets be stored on AWS?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AWS Secrets Manager or Parameter Store (SecureString), referenced by ARN at runtime - never committed to source control.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B8504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AWS Core Services — Summary &amp; Quiz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8" name="Text 6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IAM enforces least-privilege access across every AWS resource.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VPCs, subnets, and route tables form the network foundation.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ALB + Auto Scaling gives a web tier elasticity and resilience.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S3, RDS, and CloudWatch cover storage, database, and observability.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Secrets Manager and Parameter Store remove hard-coded credentials.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1" name="Text 9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Quiz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What's the purpose of an Internet Gateway versus a NAT Gateway?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Which AWS service provides automatic database failover across AZs?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What triggers an Auto Scaling Group to launch a new instance?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Name one cost-optimization tip for idle EC2 instances.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Why is it risky to open port 22 to 0.0.0.0/0?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" cy="6858000"/>
          </a:xfrm>
          <a:prstGeom prst="rect">
            <a:avLst/>
          </a:prstGeom>
          <a:solidFill>
            <a:srgbClr val="2E3F52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2468880"/>
            <a:ext cx="1645920" cy="164592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46888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42976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46177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19 - 24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749040" y="18288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Docker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3749040" y="3063240"/>
            <a:ext cx="1005840" cy="4572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9" name="Text 7"/>
          <p:cNvSpPr/>
          <p:nvPr/>
        </p:nvSpPr>
        <p:spPr>
          <a:xfrm>
            <a:off x="3749040" y="333756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Containers vs Virtual Machines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architecture, images &amp; Dockerfile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Compose, networking &amp; volumes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Multi-stage builds &amp; Docker Hub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Docker — Learning Objectives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packaging format every downstream pipeline - Jenkins, Kubernetes - assumes you already know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 you can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containers replaced VMs for most application packaging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 Dockerfile that builds a lean, production-ready image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multi-container applications with Docker Compose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...and apply it hands-on 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 container networking and persistent volumes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 image size using multi-stage builds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 and pull images through Docker Hub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9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Containers vs Virtual Machines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industry shifted from VMs to containers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Machines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VM includes a full guest OS - heavier, slower to boot.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isolation, useful when running fully different OS kernels.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Containers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the host OS kernel; package only the app + its dependencies.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Boot in seconds, far lighter than VMs - ideal for microservices.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a team runs 50 containers on hardware that would host only 5-6 VMs.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9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Docker Architecture, Images &amp; Dockerfile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Docker builds and runs a container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&amp; Images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Engine (daemon) builds, runs, and manages containers from images.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image is a read-only, layered template; a container is a running instance of it.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build, docker run, docker ps are the core daily commands.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Dockerfile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text file of instructions: FROM, COPY, RUN, EXPOSE, CMD.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practice: order instructions so rarely-changing layers (like dependency installs) come before frequently-changing code.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mistake: using a bloated base image (e.g. full Ubuntu) instead of a slim/alpine variant.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9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Docker Compose, Networking &amp; Volumes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realistic, multi-service applications locally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Compose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docker-compose.yml defines and links multiple services (e.g. app + database).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docker-compose up starts the entire stack with one command.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Networking &amp; Volumes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 networks let containers discover each other by service name.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Volumes persist data outside the container's writable layer - critical for databases.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consideration: never store secrets directly inside an image layer.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9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Multi-Stage Builds &amp; Docker Hub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Producing a small, secure final image and distributing 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193292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1193292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240280" y="2834640"/>
            <a:ext cx="6590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2899334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543986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13" name="Text 11"/>
          <p:cNvSpPr/>
          <p:nvPr/>
        </p:nvSpPr>
        <p:spPr>
          <a:xfrm>
            <a:off x="3543986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990774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Compile /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deps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590974" y="2834640"/>
            <a:ext cx="6590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5250028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894680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18" name="Text 16"/>
          <p:cNvSpPr/>
          <p:nvPr/>
        </p:nvSpPr>
        <p:spPr>
          <a:xfrm>
            <a:off x="5894680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341468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only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artifacts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941668" y="2834640"/>
            <a:ext cx="6590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7600721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245373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23" name="Text 21"/>
          <p:cNvSpPr/>
          <p:nvPr/>
        </p:nvSpPr>
        <p:spPr>
          <a:xfrm>
            <a:off x="8245373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692161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slim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292361" y="2834640"/>
            <a:ext cx="6590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9951415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10596067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28" name="Text 26"/>
          <p:cNvSpPr/>
          <p:nvPr/>
        </p:nvSpPr>
        <p:spPr>
          <a:xfrm>
            <a:off x="10596067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0042855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 to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Hub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548640" y="4206240"/>
            <a:ext cx="11064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Multi-stage builds keep build tools out of the final image, shrinking size and attack surface.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a Node.js app built with dev dependencies in stage one ships only the compiled output and runtime in the final image.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9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Hands-On Lab: Containerize a Python App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source code to a published image on Docker Hub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2057400"/>
            <a:ext cx="457200" cy="45720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 Dockerfile for a simple Python (Flask) application.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16052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43400" y="2057400"/>
            <a:ext cx="457200" cy="45720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2" name="Text 10"/>
          <p:cNvSpPr/>
          <p:nvPr/>
        </p:nvSpPr>
        <p:spPr>
          <a:xfrm>
            <a:off x="434340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4340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image locally and run it, verifying the app responds on the exposed port.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77240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0" y="2057400"/>
            <a:ext cx="457200" cy="45720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6" name="Text 14"/>
          <p:cNvSpPr/>
          <p:nvPr/>
        </p:nvSpPr>
        <p:spPr>
          <a:xfrm>
            <a:off x="795528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95528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second service (e.g. Redis) via Docker Compose and connect the two.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1138428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11567160" y="2057400"/>
            <a:ext cx="457200" cy="45720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20" name="Text 18"/>
          <p:cNvSpPr/>
          <p:nvPr/>
        </p:nvSpPr>
        <p:spPr>
          <a:xfrm>
            <a:off x="1156716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56716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and push the final image to Docker Hub.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9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Docker — Best Practices &amp; Pitfalls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21792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5623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6" name="Text 4"/>
          <p:cNvSpPr/>
          <p:nvPr/>
        </p:nvSpPr>
        <p:spPr>
          <a:xfrm>
            <a:off x="112471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slim/alpine base images to reduce size and attack surface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Leverage multi-stage builds to exclude build-time tools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 explicit image versions instead of `latest`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secrets via environment injection, never in the image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56232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9" name="Text 7"/>
          <p:cNvSpPr/>
          <p:nvPr/>
        </p:nvSpPr>
        <p:spPr>
          <a:xfrm>
            <a:off x="679399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to Avoid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3796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containers as the root user by default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Baking API keys or passwords into a Dockerfile layer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the .dockerignore file, bloating build context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one giant container instead of composing focused services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9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Docker — Interview Questions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1901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the difference between a Docker image and a container?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image is an immutable, layered template; a container is a running (or stopped) instance created from that image.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971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3044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use multi-stage Docker builds?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keep build-time dependencies out of the final image, producing a smaller, more secure runtime artifact.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4114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77240" y="4187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containers on the same Docker network communicate?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resolve each other by service/container name over Docker's internal DNS on a shared bridge network.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5257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77240" y="5330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avoid tagging images as `latest` in production?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ambiguous and mutable - deployments should reference an explicit, immutable version tag for reproducibility.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9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Docker — Summary &amp; Quiz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Containers share the host kernel, making them far lighter than VMs.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Dockerfile defines exactly how an image is built, layer by layer.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Compose orchestrates multi-container applications locally.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Volumes persist data beyond a container's lifecycle.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Multi-stage builds produce smaller, more secure final images.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1" name="Text 9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Quiz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What Dockerfile instruction defines the base image?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What command starts every service in a docker-compose.yml?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Why do databases inside containers need volumes?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What's the security risk of running a container as root?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Name one benefit of pushing images to Docker Hub.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9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" cy="6858000"/>
          </a:xfrm>
          <a:prstGeom prst="rect">
            <a:avLst/>
          </a:prstGeom>
          <a:solidFill>
            <a:srgbClr val="2E3F52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2468880"/>
            <a:ext cx="1645920" cy="1645920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46888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42976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46177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25 - 30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749040" y="18288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Jenkins CI/CD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3749040" y="3063240"/>
            <a:ext cx="1005840" cy="45720"/>
          </a:xfrm>
          <a:prstGeom prst="rect">
            <a:avLst/>
          </a:prstGeom>
          <a:solidFill>
            <a:srgbClr val="2C7A5B"/>
          </a:solidFill>
          <a:ln/>
        </p:spPr>
      </p:sp>
      <p:sp>
        <p:nvSpPr>
          <p:cNvPr id="9" name="Text 7"/>
          <p:cNvSpPr/>
          <p:nvPr/>
        </p:nvSpPr>
        <p:spPr>
          <a:xfrm>
            <a:off x="3749040" y="333756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Jenkins installation &amp; architecture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Freestyle jobs vs Declarative Pipelines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Webhooks, credentials &amp; plugins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CI/CD pipeline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9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Jenkins CI/CD — Learning Objectives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automation engine that turns every earlier module into one continuous flow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 you can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and configure a Jenkins controller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Jenkins' master/agent architecture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 Declarative Pipeline (Jenkinsfile) from scratch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...and apply it hands-on 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 builds automatically via GitHub webhooks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credentials and extend Jenkins with plugins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 a complete GitHub -&gt; Jenkins -&gt; Docker Hub pipeline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9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Jenkins Installation &amp; Architecture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the automation server before scripting pipelines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Controller (master): schedules jobs, serves the UI, stores configuration.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(nodes): execute the actual build/test/deploy steps, often in parallel.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used: decouples orchestration from execution, scaling builds across many agents.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Typically installed on an EC2 instance or as a Docker container.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on port 8080 by default; unlocked via an initial admin password.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practice: run Jenkins behind HTTPS with role-based access control enabled.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9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Freestyle Jobs vs Declarative Pipelines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ways to define a Jenkins job - only one scales well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Freestyle Jobs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Configured through the UI - quick to set up, hard to version or review.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mistake: relying on Freestyle jobs for complex, multi-stage pipelines.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Declarative Pipelines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 as code in a Jenkinsfile, checked into the same repo as the app.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with stages: Checkout, Build, Test, Push, Deploy.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teams review Jenkinsfile changes in Pull Requests just like application code.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9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Webhooks, Credentials &amp; Plugins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wiring that connects Jenkins to the rest of your toolchain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8" name="Text 6"/>
          <p:cNvSpPr/>
          <p:nvPr/>
        </p:nvSpPr>
        <p:spPr>
          <a:xfrm>
            <a:off x="1078992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Webhooks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 push -&gt; webhook -&gt; Jenkins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Removes need for manual polling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Near-instant build triggers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45152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Credentials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45152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Stores tokens, SSH keys, secrets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Injected into pipeline steps securely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hard-coded in Jenkinsfile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93024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67344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16" name="Text 14"/>
          <p:cNvSpPr/>
          <p:nvPr/>
        </p:nvSpPr>
        <p:spPr>
          <a:xfrm>
            <a:off x="8723376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Plugins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67344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Docker, Git, Slack notifications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Jenkins to any tool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Security: only install trusted plugins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9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End-to-End CI/CD Flow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exact pipeline this module's lab implements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193292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8" name="Text 6"/>
          <p:cNvSpPr/>
          <p:nvPr/>
        </p:nvSpPr>
        <p:spPr>
          <a:xfrm>
            <a:off x="1193292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240280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2429195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073847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13" name="Text 11"/>
          <p:cNvSpPr/>
          <p:nvPr/>
        </p:nvSpPr>
        <p:spPr>
          <a:xfrm>
            <a:off x="3073847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520635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Jenkins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120835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4309750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954402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18" name="Text 16"/>
          <p:cNvSpPr/>
          <p:nvPr/>
        </p:nvSpPr>
        <p:spPr>
          <a:xfrm>
            <a:off x="4954402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1190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001390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6190305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834957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23" name="Text 21"/>
          <p:cNvSpPr/>
          <p:nvPr/>
        </p:nvSpPr>
        <p:spPr>
          <a:xfrm>
            <a:off x="6834957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281745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7881945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8070860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8715512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28" name="Text 26"/>
          <p:cNvSpPr/>
          <p:nvPr/>
        </p:nvSpPr>
        <p:spPr>
          <a:xfrm>
            <a:off x="8715512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162300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9762500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31" name="Shape 29"/>
          <p:cNvSpPr/>
          <p:nvPr/>
        </p:nvSpPr>
        <p:spPr>
          <a:xfrm>
            <a:off x="9951415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10596067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33" name="Text 31"/>
          <p:cNvSpPr/>
          <p:nvPr/>
        </p:nvSpPr>
        <p:spPr>
          <a:xfrm>
            <a:off x="10596067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0042855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 to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Hub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548640" y="4206240"/>
            <a:ext cx="11064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stage runs as a discrete step in the Jenkinsfile, with the pipeline failing fast if any stage errors out.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a failed test stage blocks the Docker build entirely, preventing a broken image from ever reaching the registry.</a:t>
            </a:r>
            <a:endParaRPr lang="en-US" sz="1350" dirty="0"/>
          </a:p>
        </p:txBody>
      </p:sp>
      <p:sp>
        <p:nvSpPr>
          <p:cNvPr id="36" name="Text 34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endParaRPr lang="en-US" sz="9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Hands-On Lab: Complete CI/CD Pipeline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Wiring GitHub, Jenkins, and Docker Hub into one automated flow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2057400"/>
            <a:ext cx="457200" cy="457200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Jenkins on an EC2 instance and install the Docker + Git plugins.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16052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43400" y="2057400"/>
            <a:ext cx="457200" cy="457200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12" name="Text 10"/>
          <p:cNvSpPr/>
          <p:nvPr/>
        </p:nvSpPr>
        <p:spPr>
          <a:xfrm>
            <a:off x="434340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4340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a GitHub repository and configure a webhook to trigger builds on push.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77240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0" y="2057400"/>
            <a:ext cx="457200" cy="457200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16" name="Text 14"/>
          <p:cNvSpPr/>
          <p:nvPr/>
        </p:nvSpPr>
        <p:spPr>
          <a:xfrm>
            <a:off x="795528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95528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 Jenkinsfile with Checkout, Build, Test, Docker Build, and Push stages.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1138428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11567160" y="2057400"/>
            <a:ext cx="457200" cy="457200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20" name="Text 18"/>
          <p:cNvSpPr/>
          <p:nvPr/>
        </p:nvSpPr>
        <p:spPr>
          <a:xfrm>
            <a:off x="1156716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56716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 a real push and verify the image lands in Docker Hub automatically.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</a:t>
            </a:r>
            <a:endParaRPr lang="en-US" sz="9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Jenkins CI/CD — Best Practices &amp; Pitfalls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21792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5623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6" name="Text 4"/>
          <p:cNvSpPr/>
          <p:nvPr/>
        </p:nvSpPr>
        <p:spPr>
          <a:xfrm>
            <a:off x="112471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pipelines as code (Jenkinsfile) in the same repo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all secrets in Jenkins Credentials, injected at runtime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 the pipeline fast on the first failing stage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agents disposable and rebuild them from a known image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56232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9" name="Text 7"/>
          <p:cNvSpPr/>
          <p:nvPr/>
        </p:nvSpPr>
        <p:spPr>
          <a:xfrm>
            <a:off x="679399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to Avoid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3796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Hard-coding tokens or passwords inside the Jenkinsfile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Relying only on UI-configured Freestyle jobs for critical pipelines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Letting Jenkins plugins go unpatched for months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the test stage 'to save time' before deploy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</a:t>
            </a:r>
            <a:endParaRPr lang="en-US" sz="9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Jenkins CI/CD — Interview Questions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1901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the benefit of a Declarative Pipeline over a Freestyle job?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version-controlled as code alongside the application, reviewable in Pull Requests, and far easier to reproduce or roll back.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971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3044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a GitHub webhook trigger a Jenkins build?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 sends an HTTP POST to Jenkins on a configured event (like a push), and Jenkins' GitHub plugin starts the matching job immediately.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4114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77240" y="4187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should pipeline secrets be stored?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Jenkins' built-in Credentials store, referenced by ID in the Jenkinsfile - never hard-coded as plaintext.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5257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77240" y="5330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if the Test stage fails in a well-designed pipeline?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pipeline stops immediately, and later stages like Docker Build and Push never execute, preventing a broken artifact from shipping.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</a:t>
            </a:r>
            <a:endParaRPr lang="en-US" sz="9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Jenkins CI/CD — Summary &amp; Quiz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8" name="Text 6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Jenkins' controller/agent architecture scales builds across nodes.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Declarative Pipelines define CI/CD as reviewable code.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Webhooks trigger builds instantly on a GitHub push.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Credentials keep secrets out of pipeline source code.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well-designed pipeline fails fast before a bad build ships.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11" name="Text 9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Quiz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What file defines a Declarative Pipeline?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What triggers a Jenkins build automatically after a git push?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Where should an API token used in a pipeline be stored?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Name the five stages in the GitHub-to-Docker-Hub pipeline.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Why avoid relying only on Freestyle jobs for complex pipelines?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9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" cy="6858000"/>
          </a:xfrm>
          <a:prstGeom prst="rect">
            <a:avLst/>
          </a:prstGeom>
          <a:solidFill>
            <a:srgbClr val="2E3F52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2468880"/>
            <a:ext cx="1645920" cy="16459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46888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42976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46177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31 - 35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749040" y="18288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Terraform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3749040" y="3063240"/>
            <a:ext cx="1005840" cy="457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9" name="Text 7"/>
          <p:cNvSpPr/>
          <p:nvPr/>
        </p:nvSpPr>
        <p:spPr>
          <a:xfrm>
            <a:off x="3749040" y="333756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as Code fundamentals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Providers, variables &amp; outputs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Modules, state files &amp; remote backend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Provisioning real AWS infrastructure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</a:t>
            </a:r>
            <a:endParaRPr lang="en-US" sz="9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Terraform — Learning Objectives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architecture built manually in Module 4, now defined, versioned, and repeatable as code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 you can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Infrastructure as Code (IaC) solves versus manual console clicks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Terraform configuration using providers, variables, and outputs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Organize reusable infrastructure with modules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...and apply it hands-on 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state files and configure a remote backend safely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Provision an EC2 instance and a VPC entirely from code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a small multi-resource stack with `terraform apply`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</a:t>
            </a:r>
            <a:endParaRPr lang="en-US" sz="9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Infrastructure as Code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teams stopped clicking through the AWS Console for production infra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IaC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defined in code (HCL) instead of manual console configuration.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used: repeatable, versioned, reviewable infrastructure changes - just like application code.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an entire environment can be recreated identically in minutes after a disaster.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Terraform Workflow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terraform init -&gt; plan -&gt; apply -&gt; destroy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`plan` shows exactly what will change before anything is touched.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practice: always review `terraform plan` output before `apply` in production.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</a:t>
            </a:r>
            <a:endParaRPr lang="en-US" sz="9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Providers, Variables &amp; Outputs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building blocks of every Terraform configuration file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Providers &amp; Resources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`aws` provider lets Terraform talk to AWS APIs.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`resource` blocks declare exactly what should exist (e.g. aws_instance, aws_vpc).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Variables &amp; Outputs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Variables parameterize configs (e.g. instance_type, region) for reuse across environments.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Outputs expose values (like a public IP) after apply completes.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mistake: hard-coding values instead of variables, breaking reuse across dev/stage/prod.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</a:t>
            </a:r>
            <a:endParaRPr lang="en-US" sz="9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Modules, State Files &amp; Remote Backend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Terraform from a single file to a team-managed platform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Reusable, self-contained bundles of resources (e.g. a 'vpc' module used across projects).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a company-wide 'standard-vpc' module enforces consistent networking everywhere.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&amp; Remote Backend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 file tracks what Terraform believes exists in real infrastructure.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backend (e.g. S3 + DynamoDB lock) enables safe team collaboration.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consideration: state files can contain sensitive data - never commit them to Git.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</a:t>
            </a:r>
            <a:endParaRPr lang="en-US" sz="9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Hands-On Lab: Provision AWS Infrastructure with Terraform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zero to a running, code-defined environment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2057400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Terraform configuration to create a VPC with public/private subnets.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16052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43400" y="2057400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434340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4340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Provision an EC2 instance inside that VPC using variables for size and AMI.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77240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0" y="2057400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795528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95528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 a remote S3 backend with state locking via DynamoDB.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1138428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11567160" y="2057400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20" name="Text 18"/>
          <p:cNvSpPr/>
          <p:nvPr/>
        </p:nvSpPr>
        <p:spPr>
          <a:xfrm>
            <a:off x="1156716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56716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terraform plan and apply, then safely destroy the stack when done.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</a:t>
            </a:r>
            <a:endParaRPr lang="en-US" sz="9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Terraform — Best Practices &amp; Pitfalls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21792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5623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6" name="Text 4"/>
          <p:cNvSpPr/>
          <p:nvPr/>
        </p:nvSpPr>
        <p:spPr>
          <a:xfrm>
            <a:off x="112471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run and review `terraform plan` before `apply`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remote backend with state locking for team environments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Parameterize configuration with variables, not hard-coded values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Organize repeated infrastructure patterns into modules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56232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9" name="Text 7"/>
          <p:cNvSpPr/>
          <p:nvPr/>
        </p:nvSpPr>
        <p:spPr>
          <a:xfrm>
            <a:off x="679399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to Avoid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3796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Committing .tfstate files to version control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Manually editing resources in the AWS Console after they're Terraform-managed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`terraform plan` and applying blind in production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Sharing one local state file across multiple team members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</a:t>
            </a:r>
            <a:endParaRPr lang="en-US" sz="9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Terraform — Interview Questions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1901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problem does Infrastructure as Code solve?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replaces manual, undocumented console changes with versioned, reviewable, and repeatable infrastructure definitions.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971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3044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Terraform state file, and why is it sensitive?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tracks the real-world resources Terraform manages and can contain resource attributes or secrets, so it must never be committed to Git.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4114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77240" y="4187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use a remote backend instead of local state?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enables state locking and shared access so multiple engineers don't overwrite each other's changes or apply from stale state.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5257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77240" y="5330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`terraform plan` do?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compares the current state against the configuration and shows exactly what will be created, changed, or destroyed - before anything happens.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</a:t>
            </a:r>
            <a:endParaRPr lang="en-US" sz="9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Terraform — Summary &amp; Quiz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8" name="Text 6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IaC makes infrastructure versioned, repeatable, and reviewable.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Providers and resources declare what infrastructure should exist.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Variables and outputs make configurations reusable and informative.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 package repeated infrastructure patterns for reuse.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backends with state locking are essential for team use.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Quiz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What are the four core Terraform CLI commands in order?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Why should the .tfstate file never be committed to Git?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What does a Terraform 'module' let you do?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Name one risk of manually editing Terraform-managed resources in the console.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What locks a remote state file during concurrent applies?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7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</a:t>
            </a:r>
            <a:endParaRPr lang="en-US" sz="9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" cy="6858000"/>
          </a:xfrm>
          <a:prstGeom prst="rect">
            <a:avLst/>
          </a:prstGeom>
          <a:solidFill>
            <a:srgbClr val="2E3F52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2468880"/>
            <a:ext cx="1645920" cy="1645920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46888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42976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46177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4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36 - 41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749040" y="18288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Kubernetes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3749040" y="3063240"/>
            <a:ext cx="1005840" cy="45720"/>
          </a:xfrm>
          <a:prstGeom prst="rect">
            <a:avLst/>
          </a:prstGeom>
          <a:solidFill>
            <a:srgbClr val="5B4B8A"/>
          </a:solidFill>
          <a:ln/>
        </p:spPr>
      </p:sp>
      <p:sp>
        <p:nvSpPr>
          <p:cNvPr id="9" name="Text 7"/>
          <p:cNvSpPr/>
          <p:nvPr/>
        </p:nvSpPr>
        <p:spPr>
          <a:xfrm>
            <a:off x="3749040" y="333756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Kubernetes architecture, Pods &amp; ReplicaSets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Deployments, Services, ConfigMaps &amp; Secrets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Ingress &amp; Persistent Volumes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Helm basics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9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Kubernetes — Learning Objectives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containers from Module 5 get orchestrated at production scale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 you can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Kubernetes control plane and worker node architecture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and scale application Pods using Deployments and ReplicaSets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Expose applications internally and externally with Services and Ingress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...and apply it hands-on 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configuration and secrets separately from application code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 data beyond a Pod's lifecycle with Persistent Volumes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 and deploy applications using Helm charts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</a:t>
            </a:r>
            <a:endParaRPr lang="en-US" sz="9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Kubernetes Architecture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control plane and workers that run every container at scale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Plane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Server: the front door for every kubectl command.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Scheduler: decides which node a Pod runs on.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etcd: the cluster's consistent key-value state store.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Worker Nodes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kubelet: the agent that runs Pods on each node.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Container runtime: actually executes the containers (e.g. containerd).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used: automatically reschedules failed Pods onto healthy nodes.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</a:t>
            </a:r>
            <a:endParaRPr lang="en-US" sz="9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Pods, ReplicaSets &amp; Deployments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building blocks of running workloads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Pods &amp; ReplicaSets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Pod is the smallest deployable unit - one or more tightly-coupled containers.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ReplicaSet ensures a specified number of identical Pods are always running.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ReplicaSets and enable rolling updates and rollbacks.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`kubectl rollout undo` instantly reverts a bad release.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practice: define resource requests/limits on every Deployment.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83</a:t>
            </a:r>
            <a:endParaRPr lang="en-US" sz="9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Services, ConfigMaps &amp; Secrets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Networking and configuration, decoupled from application code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2130552"/>
            <a:ext cx="128016" cy="128016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8" name="Text 6"/>
          <p:cNvSpPr/>
          <p:nvPr/>
        </p:nvSpPr>
        <p:spPr>
          <a:xfrm>
            <a:off x="1078992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network identity for Pods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ClusterIP, NodePort, LoadBalancer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Load-balances across replicas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45152" y="2130552"/>
            <a:ext cx="128016" cy="128016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ConfigMaps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45152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Non-sensitive config, injected as env vars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Decouples config from image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config without rebuilding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93024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67344" y="2130552"/>
            <a:ext cx="128016" cy="128016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16" name="Text 14"/>
          <p:cNvSpPr/>
          <p:nvPr/>
        </p:nvSpPr>
        <p:spPr>
          <a:xfrm>
            <a:off x="8723376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67344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Base64-encoded sensitive values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Mounted as files or env vars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with a vault/KMS for real security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84</a:t>
            </a:r>
            <a:endParaRPr lang="en-US" sz="9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Ingress &amp; Persistent Volumes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access and durable storage for stateful workloads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Ingress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Routes external HTTP/HTTPS traffic to internal Services based on host/path rules.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a single Ingress routes /api to one Service and /app to another.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Persistent Volumes (PV/PVC)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PV: a piece of storage provisioned in the cluster; PVC: a Pod's request for that storage.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mistake: storing stateful data (like a database) inside a Pod's ephemeral filesystem.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</a:t>
            </a:r>
            <a:endParaRPr lang="en-US" sz="9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Helm Basics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Packaging Kubernetes manifests for repeatable deployment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193292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8" name="Text 6"/>
          <p:cNvSpPr/>
          <p:nvPr/>
        </p:nvSpPr>
        <p:spPr>
          <a:xfrm>
            <a:off x="1193292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240280" y="2834640"/>
            <a:ext cx="6590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B4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2899334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543986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13" name="Text 11"/>
          <p:cNvSpPr/>
          <p:nvPr/>
        </p:nvSpPr>
        <p:spPr>
          <a:xfrm>
            <a:off x="3543986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990774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Values.yaml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590974" y="2834640"/>
            <a:ext cx="6590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B4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5250028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894680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18" name="Text 16"/>
          <p:cNvSpPr/>
          <p:nvPr/>
        </p:nvSpPr>
        <p:spPr>
          <a:xfrm>
            <a:off x="5894680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341468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Templates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941668" y="2834640"/>
            <a:ext cx="6590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B4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7600721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245373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23" name="Text 21"/>
          <p:cNvSpPr/>
          <p:nvPr/>
        </p:nvSpPr>
        <p:spPr>
          <a:xfrm>
            <a:off x="8245373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692161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helm install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292361" y="2834640"/>
            <a:ext cx="6590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B4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9951415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10596067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28" name="Text 26"/>
          <p:cNvSpPr/>
          <p:nvPr/>
        </p:nvSpPr>
        <p:spPr>
          <a:xfrm>
            <a:off x="10596067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0042855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548640" y="4206240"/>
            <a:ext cx="11064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Helm Chart bundles Kubernetes manifests as templates, parameterized by values.yaml for different environments.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the same chart deploys to dev, staging, and production with only the values file changing.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</a:t>
            </a:r>
            <a:endParaRPr lang="en-US" sz="9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Hands-On Lab: Deploy, Scale &amp; Roll Out on Kubernetes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Taking a containerized app from a single Pod to a resilient service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2057400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the Dockerized app from Module 5 to a Kubernetes cluster.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16052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43400" y="2057400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12" name="Text 10"/>
          <p:cNvSpPr/>
          <p:nvPr/>
        </p:nvSpPr>
        <p:spPr>
          <a:xfrm>
            <a:off x="434340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4340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the Deployment to multiple replicas and verify load balancing via a Service.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77240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0" y="2057400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16" name="Text 14"/>
          <p:cNvSpPr/>
          <p:nvPr/>
        </p:nvSpPr>
        <p:spPr>
          <a:xfrm>
            <a:off x="795528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95528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 a rolling update, then intentionally roll it back.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1138428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11567160" y="2057400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20" name="Text 18"/>
          <p:cNvSpPr/>
          <p:nvPr/>
        </p:nvSpPr>
        <p:spPr>
          <a:xfrm>
            <a:off x="1156716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56716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 the application as a Helm chart and install it via `helm install`.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</a:t>
            </a:r>
            <a:endParaRPr lang="en-US" sz="90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Kubernetes — Best Practices &amp; Pitfalls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21792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5623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6" name="Text 4"/>
          <p:cNvSpPr/>
          <p:nvPr/>
        </p:nvSpPr>
        <p:spPr>
          <a:xfrm>
            <a:off x="112471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set resource requests/limits on Pods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ConfigMaps and Secrets to decouple config from images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readiness/liveness probes for self-healing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 repeatable deployments as Helm charts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56232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9" name="Text 7"/>
          <p:cNvSpPr/>
          <p:nvPr/>
        </p:nvSpPr>
        <p:spPr>
          <a:xfrm>
            <a:off x="679399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to Avoid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3796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stateful workloads without Persistent Volumes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Storing real secrets as plain Kubernetes Secrets without a vault/KMS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resource limits, letting one Pod starve the node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Manually editing live cluster objects instead of updating manifests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</a:t>
            </a:r>
            <a:endParaRPr lang="en-US" sz="9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Kubernetes — Interview Questions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1901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5B4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the difference between a Pod and a Deployment?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Pod is the smallest running unit; a Deployment manages ReplicaSets of Pods, enabling scaling, rolling updates, and rollbacks.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971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3044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5B4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a Kubernetes Service find the right Pods?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label selectors - the Service routes traffic to any Pod whose labels match its selector, regardless of which node it's on.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4114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77240" y="4187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5B4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separate ConfigMaps/Secrets from the container image?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the same image can be promoted across environments unchanged, with only configuration and secrets varying per environment.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5257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77240" y="5330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5B4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the role of a Persistent Volume Claim?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a Pod's request for storage matching certain criteria (size, access mode), which Kubernetes binds to an available Persistent Volume.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89</a:t>
            </a:r>
            <a:endParaRPr lang="en-US" sz="90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5B4B8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Kubernetes — Summary &amp; Quiz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8" name="Text 6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control plane schedules and manages Pods across worker nodes.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Deployments enable rolling updates and easy rollbacks.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 and Ingress expose applications internally and externally.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ConfigMaps/Secrets decouple configuration from the container image.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Helm packages manifests for repeatable, parameterized deployment.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11" name="Text 9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Quiz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What Kubernetes component decides which node a Pod runs on?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How do you roll back a bad Deployment release?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What's the difference between a ClusterIP and a LoadBalancer Service?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Why shouldn't a database's data live in a Pod's ephemeral storage?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What file in a Helm chart holds environment-specific values?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8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</a:t>
            </a:r>
            <a:endParaRPr lang="en-US" sz="9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" cy="6858000"/>
          </a:xfrm>
          <a:prstGeom prst="rect">
            <a:avLst/>
          </a:prstGeom>
          <a:solidFill>
            <a:srgbClr val="2E3F52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2468880"/>
            <a:ext cx="1645920" cy="1645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46888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42976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46177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42 - 43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749040" y="18288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 &amp; DevSecOps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3749040" y="3063240"/>
            <a:ext cx="1005840" cy="457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3749040" y="333756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Prometheus &amp; Grafana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CloudWatch, SonarQube &amp; Trivy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IAM security &amp; secret management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</a:t>
            </a:r>
            <a:endParaRPr lang="en-US" sz="900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 &amp; DevSecOps — Learning Objectives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 the loop: knowing when something breaks, and catching risk before it ships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 you can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and visualize metrics with Prometheus and Grafana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CloudWatch alongside third-party tools for full-stack observability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code quality with SonarQube and container images with Trivy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...and apply it hands-on 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IAM security best practices across the whole stack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secrets consistently across every tool covered so far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</a:t>
            </a:r>
            <a:endParaRPr lang="en-US" sz="9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Prometheus &amp; Grafana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widely used open-source monitoring stack in DevOps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Prometheus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Pulls (scrapes) metrics from targets on a schedule and stores them as time series.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PromQL lets you query and alert on metrics like CPU, memory, and request latency.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Grafana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Visualizes Prometheus (and other) data sources as dashboards.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example: a Grafana dashboard shows request latency next to error rate, side by side, for fast root-cause analysis.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93</a:t>
            </a:r>
            <a:endParaRPr lang="en-US" sz="90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CloudWatch, SonarQube &amp; Trivy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AWS monitoring plus code and image security scanning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CloudWatch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AWS metrics, logs, and alarms - often paired with Prometheus/Grafana for a fuller picture.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SonarQube &amp; Trivy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SonarQube: static code analysis for bugs, vulnerabilities, and code smells.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Trivy: scans container images and IaC for known CVEs before deployment.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practice: fail the CI pipeline if a critical vulnerability is found.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</a:t>
            </a:r>
            <a:endParaRPr lang="en-US" sz="9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IAM Security &amp; Secret Management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Tying every earlier module's security practices together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IAM Security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Regularly audit IAM policies for over-permissive wildcard actions (*).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 MFA and rotate access keys on a schedule.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 Management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Centralize secrets in Secrets Manager / Parameter Store / Vault - consistently across EC2, Jenkins, Kubernetes.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mistake: different tools each inventing their own ad-hoc secret storage.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</a:t>
            </a:r>
            <a:endParaRPr lang="en-US" sz="900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Hands-On Lab: Monitor &amp; Scan the Stack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observability and security scanning to the pipeline built so far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205740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Prometheus and Grafana, and build a dashboard for the EC2/Kubernetes workload.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16052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43400" y="205740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434340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4340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Trivy scan stage to the Jenkins pipeline to catch vulnerable container images.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772400" y="187452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0" y="205740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795528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955280" y="26517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a SonarQube analysis on the application codebase and review the findings.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</a:t>
            </a:r>
            <a:endParaRPr lang="en-US" sz="900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 &amp; DevSecOps — Best Practices &amp; Pitfalls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217920" y="155448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5623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6" name="Text 4"/>
          <p:cNvSpPr/>
          <p:nvPr/>
        </p:nvSpPr>
        <p:spPr>
          <a:xfrm>
            <a:off x="112471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alerts on symptoms (latency, error rate), not just raw resource usage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every container image before it reaches production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 builds on critical vulnerabilities rather than just warning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✓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IAM policies for wildcard permissions regularly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56232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9" name="Text 7"/>
          <p:cNvSpPr/>
          <p:nvPr/>
        </p:nvSpPr>
        <p:spPr>
          <a:xfrm>
            <a:off x="6793992" y="175564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to Avoid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37960" y="224028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only CPU/memory while ignoring application-level errors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security scanning as an optional, late-stage step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Letting dashboards go unused - or unmaintained - after setup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✗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Rotating secrets manually instead of automating it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</a:t>
            </a:r>
            <a:endParaRPr lang="en-US" sz="900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 &amp; DevSecOps — Interview Questions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1901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the difference between Prometheus and CloudWatch?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Prometheus is an open-source, pull-based metrics system popular for Kubernetes; CloudWatch is AWS-native and integrates tightly with AWS services - many teams use both.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971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3044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should a security scan run in a CI/CD pipeline, and why?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early as possible - scanning code with SonarQube and images with Trivy before deployment prevents vulnerable artifacts from ever reaching production.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4114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77240" y="4187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'Shift Left' in the context of DevSecOps?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security and quality checks earlier in the development lifecycle instead of only testing right before release.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525780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77240" y="533095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</a:t>
            </a:r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rotate IAM access keys regularly?</a:t>
            </a:r>
            <a:pPr indent="0" marL="0">
              <a:lnSpc>
                <a:spcPts val="1600"/>
              </a:lnSpc>
              <a:buNone/>
            </a:pPr>
            <a:endParaRPr lang="en-US" sz="13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limit the blast radius if a key is ever leaked or compromised, since an old, unrotated key remains valid indefinitely.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</a:t>
            </a:r>
            <a:endParaRPr lang="en-US" sz="90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 &amp; DevSecOps — Summary &amp; Quiz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Prometheus + Grafana form a widely used open-source monitoring stack.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CloudWatch provides native AWS observability, often paired with other tools.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SonarQube scans code quality; Trivy scans images and IaC for CVEs.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DevSecOps shifts security checks earlier in the pipeline.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secret management spans every tool in the toolchain.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Quiz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What does Prometheus use to query metrics?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What kind of vulnerabilities does Trivy scan for?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What does 'Shift Left' mean in DevSecOps?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Name one reason to alert on error rate, not just CPU usage.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Why centralize secrets instead of letting each tool manage its own?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</a:t>
            </a:r>
            <a:endParaRPr lang="en-US" sz="900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0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" cy="6858000"/>
          </a:xfrm>
          <a:prstGeom prst="rect">
            <a:avLst/>
          </a:prstGeom>
          <a:solidFill>
            <a:srgbClr val="2E3F52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2468880"/>
            <a:ext cx="1645920" cy="1645920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46888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42976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46177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27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44 - 45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749040" y="18288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Capstone &amp; Interview Preparation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3749040" y="3063240"/>
            <a:ext cx="1005840" cy="45720"/>
          </a:xfrm>
          <a:prstGeom prst="rect">
            <a:avLst/>
          </a:prstGeom>
          <a:solidFill>
            <a:srgbClr val="C2703D"/>
          </a:solidFill>
          <a:ln/>
        </p:spPr>
      </p:sp>
      <p:sp>
        <p:nvSpPr>
          <p:cNvPr id="9" name="Text 7"/>
          <p:cNvSpPr/>
          <p:nvPr/>
        </p:nvSpPr>
        <p:spPr>
          <a:xfrm>
            <a:off x="3749040" y="333756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 building &amp; LinkedIn optimization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 portfolio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capstone project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&amp; technical mock interviews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900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C2703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Resume Building &amp; LinkedIn Optimization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45 days of hands-on work into a job-winning story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with measurable outcomes: 'Automated deployment, cutting release time from 2 hours to 12 minutes.'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the actual tools used: AWS, Docker, Jenkins, Terraform, Kubernetes.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the capstone project's GitHub repo directly on the resume.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Headline: 'AWS DevOps Engineer | CI/CD, Docker, Kubernetes, Terraform'.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short write-ups of the capstone build to demonstrate real hands-on work.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recommendations from trainers or peers who reviewed your project.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</a:t>
            </a:r>
            <a:endParaRPr lang="en-US" sz="900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C2703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a Standout GitHub Portfolio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most-checked artifact by hiring managers in this field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9" name="Text 7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Include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pinned repo for the capstone project with a clear README (architecture diagram, setup steps).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small repos for Terraform modules, Jenkinsfiles, and Kubernetes manifests.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12" name="Text 10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It Stand Out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Meaningful commit history showing iterative, real progress - not one giant commit.</a:t>
            </a:r>
            <a:endParaRPr lang="en-US" sz="13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profile README summarizing your stack and linking your best 3-4 projects.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</a:t>
            </a:r>
            <a:endParaRPr lang="en-US" sz="900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C2703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Capstone Project Architecture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end-to-end pipeline that proves every module together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193292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C2703D"/>
          </a:solidFill>
          <a:ln/>
        </p:spPr>
      </p:sp>
      <p:sp>
        <p:nvSpPr>
          <p:cNvPr id="8" name="Text 6"/>
          <p:cNvSpPr/>
          <p:nvPr/>
        </p:nvSpPr>
        <p:spPr>
          <a:xfrm>
            <a:off x="1193292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240280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27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2429195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073847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C2703D"/>
          </a:solidFill>
          <a:ln/>
        </p:spPr>
      </p:sp>
      <p:sp>
        <p:nvSpPr>
          <p:cNvPr id="13" name="Text 11"/>
          <p:cNvSpPr/>
          <p:nvPr/>
        </p:nvSpPr>
        <p:spPr>
          <a:xfrm>
            <a:off x="3073847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520635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Jenkins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120835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27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4309750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954402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C2703D"/>
          </a:solidFill>
          <a:ln/>
        </p:spPr>
      </p:sp>
      <p:sp>
        <p:nvSpPr>
          <p:cNvPr id="18" name="Text 16"/>
          <p:cNvSpPr/>
          <p:nvPr/>
        </p:nvSpPr>
        <p:spPr>
          <a:xfrm>
            <a:off x="4954402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1190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001390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27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6190305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834957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C2703D"/>
          </a:solidFill>
          <a:ln/>
        </p:spPr>
      </p:sp>
      <p:sp>
        <p:nvSpPr>
          <p:cNvPr id="23" name="Text 21"/>
          <p:cNvSpPr/>
          <p:nvPr/>
        </p:nvSpPr>
        <p:spPr>
          <a:xfrm>
            <a:off x="6834957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281745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Terraform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(AWS Infra)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7881945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27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8070860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8715512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C2703D"/>
          </a:solidFill>
          <a:ln/>
        </p:spPr>
      </p:sp>
      <p:sp>
        <p:nvSpPr>
          <p:cNvPr id="28" name="Text 26"/>
          <p:cNvSpPr/>
          <p:nvPr/>
        </p:nvSpPr>
        <p:spPr>
          <a:xfrm>
            <a:off x="8715512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162300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Kubernetes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9762500" y="2834640"/>
            <a:ext cx="1889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27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2200" dirty="0"/>
          </a:p>
        </p:txBody>
      </p:sp>
      <p:sp>
        <p:nvSpPr>
          <p:cNvPr id="31" name="Shape 29"/>
          <p:cNvSpPr/>
          <p:nvPr/>
        </p:nvSpPr>
        <p:spPr>
          <a:xfrm>
            <a:off x="9951415" y="2377440"/>
            <a:ext cx="1691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10596067" y="2176272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C2703D"/>
          </a:solidFill>
          <a:ln/>
        </p:spPr>
      </p:sp>
      <p:sp>
        <p:nvSpPr>
          <p:cNvPr id="33" name="Text 31"/>
          <p:cNvSpPr/>
          <p:nvPr/>
        </p:nvSpPr>
        <p:spPr>
          <a:xfrm>
            <a:off x="10596067" y="2176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0042855" y="265176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Prometheus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Grafana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548640" y="4206240"/>
            <a:ext cx="11064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capstone project builds one complete AWS DevOps pipeline: code pushed to GitHub triggers Jenkins, which builds a Docker image, deploys Terraform-provisioned infrastructure, runs the app on Kubernetes, and is monitored via Prometheus and Grafana.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single project every resume bullet and interview answer in this module should reference.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10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103</a:t>
            </a:r>
            <a:endParaRPr lang="en-US" sz="900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C2703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Mock Interview Preparation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Practicing both the human and the technical sides of the interview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2130552"/>
            <a:ext cx="128016" cy="128016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8" name="Text 6"/>
          <p:cNvSpPr/>
          <p:nvPr/>
        </p:nvSpPr>
        <p:spPr>
          <a:xfrm>
            <a:off x="1078992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Round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me about yourself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DevOps / this program?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through your capstone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 &amp; areas to grow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45152" y="2130552"/>
            <a:ext cx="128016" cy="128016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Round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45152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your capstone architecture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Troubleshoot a failed pipeline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 a VPC design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Kubernetes rollback scenario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93024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67344" y="2130552"/>
            <a:ext cx="128016" cy="128016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16" name="Text 14"/>
          <p:cNvSpPr/>
          <p:nvPr/>
        </p:nvSpPr>
        <p:spPr>
          <a:xfrm>
            <a:off x="8723376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Format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67344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Recorded mock interviews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 feedback sessions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STAR-method answer structure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Timed rapid-fire Q&amp;A rounds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10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104</a:t>
            </a:r>
            <a:endParaRPr lang="en-US" sz="900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C2703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Capstone &amp; Interview Preparation — Summary &amp; Quiz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217920" y="18288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130552"/>
            <a:ext cx="128016" cy="128016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8" name="Text 6"/>
          <p:cNvSpPr/>
          <p:nvPr/>
        </p:nvSpPr>
        <p:spPr>
          <a:xfrm>
            <a:off x="112471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strong resume translates the program into measurable outcomes.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 is the portfolio hiring managers check first.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capstone project ties every module into one coherent story.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and technical mock interviews build real interview confidence.</a:t>
            </a:r>
            <a:endParaRPr lang="en-US" sz="13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artifact - resume, LinkedIn, GitHub - should point back to the same capstone.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537960" y="2130552"/>
            <a:ext cx="128016" cy="128016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11" name="Text 9"/>
          <p:cNvSpPr/>
          <p:nvPr/>
        </p:nvSpPr>
        <p:spPr>
          <a:xfrm>
            <a:off x="6793992" y="2029968"/>
            <a:ext cx="4590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Quiz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37960" y="25146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What single project should your resume, LinkedIn, and GitHub all reference?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Name one measurable outcome worth highlighting on a resume.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What services make up the capstone's monitoring layer?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What does the STAR method structure in an interview answer?</a:t>
            </a:r>
            <a:endParaRPr lang="en-US" sz="125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Why does commit history matter to a hiring manager?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265615" y="647395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10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105</a:t>
            </a:r>
            <a:endParaRPr lang="en-US" sz="900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AWS DevOps Career Roadmap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path from this program into a growing, in-demand career track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2606040" cy="2926080"/>
          </a:xfrm>
          <a:prstGeom prst="roundRect">
            <a:avLst>
              <a:gd name="adj" fmla="val 2807"/>
            </a:avLst>
          </a:prstGeom>
          <a:solidFill>
            <a:srgbClr val="F7F8FA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2240280"/>
            <a:ext cx="502920" cy="502920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292608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Junior Cloud / Support Engineer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411480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0-1 yr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154680" y="3108960"/>
            <a:ext cx="228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46EB4"/>
                </a:solidFill>
              </a:rPr>
              <a:t>▸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383280" y="2011680"/>
            <a:ext cx="2606040" cy="292608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611880" y="2240280"/>
            <a:ext cx="502920" cy="50292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2" name="Text 10"/>
          <p:cNvSpPr/>
          <p:nvPr/>
        </p:nvSpPr>
        <p:spPr>
          <a:xfrm>
            <a:off x="3611880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292608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Engineer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566160" y="411480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1-3 yrs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989320" y="3108960"/>
            <a:ext cx="228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46EB4"/>
                </a:solidFill>
              </a:rPr>
              <a:t>▸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217920" y="2011680"/>
            <a:ext cx="2606040" cy="292608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446520" y="2240280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8" name="Text 16"/>
          <p:cNvSpPr/>
          <p:nvPr/>
        </p:nvSpPr>
        <p:spPr>
          <a:xfrm>
            <a:off x="6446520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400800" y="292608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DevOps / SRE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400800" y="411480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3-5 yrs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823960" y="3108960"/>
            <a:ext cx="228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46EB4"/>
                </a:solidFill>
              </a:rPr>
              <a:t>▸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9052560" y="2011680"/>
            <a:ext cx="2606040" cy="292608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9281160" y="2240280"/>
            <a:ext cx="502920" cy="50292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24" name="Text 22"/>
          <p:cNvSpPr/>
          <p:nvPr/>
        </p:nvSpPr>
        <p:spPr>
          <a:xfrm>
            <a:off x="9281160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9235440" y="292608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/ DevOps Architect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235440" y="411480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5+ yrs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48640" y="521208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program targets the first rung - Junior Cloud / Support Engineer and DevOps Engineer roles - with a portfolio built to support the next step too.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106</a:t>
            </a:r>
            <a:endParaRPr lang="en-US" sz="900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232F3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DevOps Engineer Salary Trends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Indicative ranges - actual compensation varies by city, company size, and negotiation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2130552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</p:sp>
      <p:sp>
        <p:nvSpPr>
          <p:cNvPr id="8" name="Text 6"/>
          <p:cNvSpPr/>
          <p:nvPr/>
        </p:nvSpPr>
        <p:spPr>
          <a:xfrm>
            <a:off x="1078992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Level (0-2 yrs)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India: ~4-8 LPA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US: ~$70k-95k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Focus: core AWS + CI/CD basics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45152" y="2130552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 Level (2-5 yrs)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45152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India: ~10-18 LPA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US: ~$100k-140k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Focus: IaC, Kubernetes, ownership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93024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67344" y="2130552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</p:sp>
      <p:sp>
        <p:nvSpPr>
          <p:cNvPr id="16" name="Text 14"/>
          <p:cNvSpPr/>
          <p:nvPr/>
        </p:nvSpPr>
        <p:spPr>
          <a:xfrm>
            <a:off x="8723376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/ SRE (5+ yrs)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67344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India: ~20-35+ LPA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US: ~$150k-200k+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Focus: architecture, reliability, scale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107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48640" y="576072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Figures are broad, illustrative ranges based on general market reporting and shift over time - verify current numbers with sources like Glassdoor, Levels.fyi, or AmbitionBox before relying on them.</a:t>
            </a:r>
            <a:endParaRPr lang="en-US" sz="1100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AWS Certification Roadmap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Certifications that reinforce and validate exactly what this program teaches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2011680"/>
            <a:ext cx="594360" cy="594360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0116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00200" y="1938528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Certified Cloud Practitioner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600200" y="23317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Foundational - great starting point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297180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777240" y="3154680"/>
            <a:ext cx="594360" cy="59436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31546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600200" y="3081528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Certified Solutions Architect - Associate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600200" y="34747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Validates VPC, EC2, S3, RDS design skills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77240" y="4297680"/>
            <a:ext cx="594360" cy="59436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42976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600200" y="4224528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Certified DevOps Engineer - Professional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600200" y="46177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direct match for this program's outcome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525780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777240" y="5440680"/>
            <a:ext cx="594360" cy="59436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21" name="Text 19"/>
          <p:cNvSpPr/>
          <p:nvPr/>
        </p:nvSpPr>
        <p:spPr>
          <a:xfrm>
            <a:off x="777240" y="54406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600200" y="5367528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Certified SysOps Administrator - Associate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600200" y="57607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complement for operations-heavy roles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108</a:t>
            </a:r>
            <a:endParaRPr lang="en-US" sz="900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Resume Checklist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through this before you submit a single application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106424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182880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325880" y="18288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Quantified impact statements, not just tool names (e.g. 'reduced deploy time by 80%')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606040"/>
            <a:ext cx="1106424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260604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25880" y="26060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clear, top-of-resume skills line: AWS, Docker, Jenkins, Terraform, Kubernetes, Git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3383280"/>
            <a:ext cx="1106424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77240" y="338328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325880" y="33832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Capstone project linked directly with a one-line description of what it does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48640" y="4160520"/>
            <a:ext cx="1106424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777240" y="416052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325880" y="41605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 and LinkedIn URLs both present and up to date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937760"/>
            <a:ext cx="1106424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77240" y="493776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325880" y="49377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unexplained gaps - frame the 45-day program itself as an active period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715000"/>
            <a:ext cx="1106424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777240" y="571500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C7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325880" y="57150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formatting, one page, reverse-chronological, no spelling errors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109</a:t>
            </a:r>
            <a:endParaRPr lang="en-US" sz="900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146EB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GitHub Project Ideas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the capstone - extra repos that round out a portfolio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8" name="Text 6"/>
          <p:cNvSpPr/>
          <p:nvPr/>
        </p:nvSpPr>
        <p:spPr>
          <a:xfrm>
            <a:off x="1078992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Reusable Terraform VPC module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Multi-environment (dev/stage/prod) IaC repo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Auto-scaling web app blueprint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45152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CI/CD &amp; Containers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45152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Jenkinsfile library for common stacks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Multi-stage Dockerfile examples repo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 Actions vs Jenkins comparison demo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93024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67344" y="2130552"/>
            <a:ext cx="128016" cy="128016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6" name="Text 14"/>
          <p:cNvSpPr/>
          <p:nvPr/>
        </p:nvSpPr>
        <p:spPr>
          <a:xfrm>
            <a:off x="8723376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Kubernetes &amp; Monitoring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67344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Helm chart for a sample microservice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Prometheus + Grafana starter dashboard repo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Blue-green deployment demo on Kubernetes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</a:t>
            </a:r>
            <a:endParaRPr lang="en-US" sz="900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Top DevOps Interview Questions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from the program's full 100-question interview bank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4924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2011680"/>
            <a:ext cx="457200" cy="457200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71600" y="1965960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CI/CD pipeline you built end-to-end.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26480" y="1828800"/>
            <a:ext cx="534924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309360" y="2011680"/>
            <a:ext cx="457200" cy="45720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10" name="Text 8"/>
          <p:cNvSpPr/>
          <p:nvPr/>
        </p:nvSpPr>
        <p:spPr>
          <a:xfrm>
            <a:off x="630936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949440" y="1965960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would you troubleshoot a Pod stuck in CrashLoopBackOff?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337560"/>
            <a:ext cx="534924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31520" y="352044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3520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71600" y="3474720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your approach to managing secrets across a toolchain?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26480" y="3337560"/>
            <a:ext cx="534924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309360" y="352044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8" name="Text 16"/>
          <p:cNvSpPr/>
          <p:nvPr/>
        </p:nvSpPr>
        <p:spPr>
          <a:xfrm>
            <a:off x="6309360" y="3520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949440" y="3474720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through how you'd design a highly available 3-tier app on AWS.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4846320"/>
            <a:ext cx="534924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31520" y="5029200"/>
            <a:ext cx="457200" cy="45720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22" name="Text 20"/>
          <p:cNvSpPr/>
          <p:nvPr/>
        </p:nvSpPr>
        <p:spPr>
          <a:xfrm>
            <a:off x="731520" y="5029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71600" y="4983480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you handle a failed Terraform apply midway through?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26480" y="4846320"/>
            <a:ext cx="534924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309360" y="5029200"/>
            <a:ext cx="457200" cy="457200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26" name="Text 24"/>
          <p:cNvSpPr/>
          <p:nvPr/>
        </p:nvSpPr>
        <p:spPr>
          <a:xfrm>
            <a:off x="6309360" y="5029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949440" y="4983480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a time a deployment went wrong and how you resolved it.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complete 100-question bank (with model answers) is provided as a companion lab guide to this deck.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111</a:t>
            </a:r>
            <a:endParaRPr lang="en-US" sz="900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657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2C7A5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Learning Resources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go deeper on any topic covered in this program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8" name="Text 6"/>
          <p:cNvSpPr/>
          <p:nvPr/>
        </p:nvSpPr>
        <p:spPr>
          <a:xfrm>
            <a:off x="1078992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Official Docs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docs.aws.amazon.com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kubernetes.io/docs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developer.hashicorp.com/terraform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45152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Practice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45152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Free Tier console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Katacoda / Killercoda scenarios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 with Docker / Play with Kubernetes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93024" y="182880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1E5EA"/>
            </a:solidFill>
            <a:prstDash val="solid"/>
          </a:ln>
          <a:effectLst>
            <a:outerShdw sx="100000" sy="100000" kx="0" ky="0" algn="bl" rotWithShape="0" blurRad="101600" dist="25400" dir="5400000">
              <a:srgbClr val="232F3E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67344" y="2130552"/>
            <a:ext cx="128016" cy="128016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16" name="Text 14"/>
          <p:cNvSpPr/>
          <p:nvPr/>
        </p:nvSpPr>
        <p:spPr>
          <a:xfrm>
            <a:off x="8723376" y="2029968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&amp; Updates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67344" y="2514600"/>
            <a:ext cx="31089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re:Post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CNCF community (Kubernetes)</a:t>
            </a:r>
            <a:endParaRPr lang="en-US" sz="12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alumni network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112</a:t>
            </a:r>
            <a:endParaRPr lang="en-US" sz="900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3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Course Summary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days, 10 modules, one complete DevOps pipeline in your portfolio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457200" cy="457200"/>
          </a:xfrm>
          <a:prstGeom prst="ellipse">
            <a:avLst/>
          </a:prstGeom>
          <a:solidFill>
            <a:srgbClr val="FF9900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43000" y="18288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&amp; AWS Foundations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26480" y="1828800"/>
            <a:ext cx="457200" cy="457200"/>
          </a:xfrm>
          <a:prstGeom prst="ellipse">
            <a:avLst/>
          </a:prstGeom>
          <a:solidFill>
            <a:srgbClr val="146EB4"/>
          </a:solidFill>
          <a:ln/>
        </p:spPr>
      </p:sp>
      <p:sp>
        <p:nvSpPr>
          <p:cNvPr id="8" name="Text 6"/>
          <p:cNvSpPr/>
          <p:nvPr/>
        </p:nvSpPr>
        <p:spPr>
          <a:xfrm>
            <a:off x="612648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720840" y="18288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 Administration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69748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2697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43000" y="26974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&amp; GitHub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0" y="269748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4" name="Text 12"/>
          <p:cNvSpPr/>
          <p:nvPr/>
        </p:nvSpPr>
        <p:spPr>
          <a:xfrm>
            <a:off x="6126480" y="2697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720840" y="26974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Core Services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7" name="Text 15"/>
          <p:cNvSpPr/>
          <p:nvPr/>
        </p:nvSpPr>
        <p:spPr>
          <a:xfrm>
            <a:off x="548640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43000" y="356616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126480" y="3566160"/>
            <a:ext cx="457200" cy="457200"/>
          </a:xfrm>
          <a:prstGeom prst="ellipse">
            <a:avLst/>
          </a:prstGeom>
          <a:solidFill>
            <a:srgbClr val="2C7A5B"/>
          </a:solidFill>
          <a:ln/>
        </p:spPr>
      </p:sp>
      <p:sp>
        <p:nvSpPr>
          <p:cNvPr id="20" name="Text 18"/>
          <p:cNvSpPr/>
          <p:nvPr/>
        </p:nvSpPr>
        <p:spPr>
          <a:xfrm>
            <a:off x="6126480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720840" y="356616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Jenkins CI/CD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8640" y="4434840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23" name="Text 21"/>
          <p:cNvSpPr/>
          <p:nvPr/>
        </p:nvSpPr>
        <p:spPr>
          <a:xfrm>
            <a:off x="548640" y="4434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143000" y="44348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Terraform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126480" y="4434840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</p:sp>
      <p:sp>
        <p:nvSpPr>
          <p:cNvPr id="26" name="Text 24"/>
          <p:cNvSpPr/>
          <p:nvPr/>
        </p:nvSpPr>
        <p:spPr>
          <a:xfrm>
            <a:off x="6126480" y="4434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720840" y="44348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Kubernetes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548640" y="530352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9" name="Text 27"/>
          <p:cNvSpPr/>
          <p:nvPr/>
        </p:nvSpPr>
        <p:spPr>
          <a:xfrm>
            <a:off x="548640" y="5303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143000" y="530352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&amp; DevSecOps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126480" y="5303520"/>
            <a:ext cx="457200" cy="457200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32" name="Text 30"/>
          <p:cNvSpPr/>
          <p:nvPr/>
        </p:nvSpPr>
        <p:spPr>
          <a:xfrm>
            <a:off x="6126480" y="5303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720840" y="530352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Capstone &amp; Interviews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AITrustED  •  AWS DevOps Engineer — 45-Day Job Ready Program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113</a:t>
            </a:r>
            <a:endParaRPr lang="en-US" sz="900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4">
    <p:bg>
      <p:bgPr>
        <a:solidFill>
          <a:srgbClr val="232F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F99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46888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342900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build your AWS DevOps Engineer career, one module at a time.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512064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99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AITrustED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56235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www.aitrusted.in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114</Slides>
  <Notes>114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114</vt:i4>
      </vt:variant>
    </vt:vector>
  </HeadingPairs>
  <TitlesOfParts>
    <vt:vector size="1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2026-07-16T12:05:44Z</dcterms:created>
  <dcterms:modified xsi:type="dcterms:W3CDTF">2026-07-16T12:05:44Z</dcterms:modified>
</cp:coreProperties>
</file>